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16" r:id="rId3"/>
    <p:sldId id="307" r:id="rId4"/>
    <p:sldId id="308" r:id="rId5"/>
    <p:sldId id="315" r:id="rId6"/>
    <p:sldId id="309" r:id="rId7"/>
    <p:sldId id="310" r:id="rId8"/>
    <p:sldId id="311" r:id="rId9"/>
    <p:sldId id="312" r:id="rId10"/>
    <p:sldId id="313" r:id="rId11"/>
    <p:sldId id="294" r:id="rId12"/>
    <p:sldId id="295" r:id="rId13"/>
    <p:sldId id="296" r:id="rId14"/>
    <p:sldId id="297" r:id="rId15"/>
    <p:sldId id="298" r:id="rId16"/>
    <p:sldId id="299" r:id="rId17"/>
    <p:sldId id="300" r:id="rId18"/>
    <p:sldId id="302" r:id="rId19"/>
    <p:sldId id="292" r:id="rId20"/>
    <p:sldId id="280" r:id="rId21"/>
    <p:sldId id="281" r:id="rId22"/>
    <p:sldId id="279" r:id="rId23"/>
    <p:sldId id="276" r:id="rId24"/>
    <p:sldId id="277" r:id="rId25"/>
    <p:sldId id="282" r:id="rId26"/>
    <p:sldId id="283" r:id="rId27"/>
    <p:sldId id="284" r:id="rId28"/>
    <p:sldId id="286" r:id="rId29"/>
    <p:sldId id="287" r:id="rId30"/>
    <p:sldId id="288" r:id="rId31"/>
    <p:sldId id="285" r:id="rId32"/>
    <p:sldId id="289" r:id="rId33"/>
    <p:sldId id="290" r:id="rId34"/>
    <p:sldId id="291" r:id="rId35"/>
    <p:sldId id="260" r:id="rId36"/>
    <p:sldId id="278" r:id="rId37"/>
    <p:sldId id="261" r:id="rId38"/>
    <p:sldId id="305" r:id="rId39"/>
    <p:sldId id="304" r:id="rId40"/>
    <p:sldId id="314" r:id="rId41"/>
    <p:sldId id="306" r:id="rId42"/>
    <p:sldId id="303" r:id="rId43"/>
    <p:sldId id="263" r:id="rId44"/>
    <p:sldId id="266" r:id="rId45"/>
    <p:sldId id="267" r:id="rId46"/>
    <p:sldId id="269" r:id="rId47"/>
    <p:sldId id="268" r:id="rId4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an4554" initials="o"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0275" autoAdjust="0"/>
  </p:normalViewPr>
  <p:slideViewPr>
    <p:cSldViewPr>
      <p:cViewPr varScale="1">
        <p:scale>
          <a:sx n="87" d="100"/>
          <a:sy n="87" d="100"/>
        </p:scale>
        <p:origin x="1134" y="84"/>
      </p:cViewPr>
      <p:guideLst>
        <p:guide orient="horz" pos="2160"/>
        <p:guide pos="2880"/>
      </p:guideLst>
    </p:cSldViewPr>
  </p:slideViewPr>
  <p:outlineViewPr>
    <p:cViewPr>
      <p:scale>
        <a:sx n="33" d="100"/>
        <a:sy n="33" d="100"/>
      </p:scale>
      <p:origin x="0" y="-4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1T16:23:27.118" idx="2">
    <p:pos x="0" y="0"/>
    <p:text>figure: can you please avoid using white/light grey elements on the slides? I'm afraid that it would be difficult to see them on the beamer
"source" - please use common format [1] - and then cite full source at 'references' slide
title should be rather 'Motivation'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1T16:25:07.039" idx="3">
    <p:pos x="0" y="720"/>
    <p:text>please capitalize all words in slide titles except those less then 3 letters: "General Use-Case for Possible Solution"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3-11T16:28:16.023" idx="4">
    <p:pos x="0" y="0"/>
    <p:text>maybe some pop-ups or several slides with short text explanations of each component? and maybe why which technology was chosen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03-11T16:27:11.267" idx="5">
    <p:pos x="1799" y="0"/>
    <p:text>Data collection:
   * GNSS Location
   * RSS of WiFi connection
   * Connection speed
typo: measurement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FD5DEB-2D77-40B4-90D8-38D1C70D7C89}" type="datetimeFigureOut">
              <a:rPr lang="de-DE" smtClean="0"/>
              <a:t>19.03.2020</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4066A-D326-41ED-8B87-404DACE06210}" type="slidenum">
              <a:rPr lang="de-DE" smtClean="0"/>
              <a:t>‹#›</a:t>
            </a:fld>
            <a:endParaRPr lang="de-DE"/>
          </a:p>
        </p:txBody>
      </p:sp>
    </p:spTree>
    <p:extLst>
      <p:ext uri="{BB962C8B-B14F-4D97-AF65-F5344CB8AC3E}">
        <p14:creationId xmlns:p14="http://schemas.microsoft.com/office/powerpoint/2010/main" val="15710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a:t>
            </a:fld>
            <a:endParaRPr lang="de-DE"/>
          </a:p>
        </p:txBody>
      </p:sp>
    </p:spTree>
    <p:extLst>
      <p:ext uri="{BB962C8B-B14F-4D97-AF65-F5344CB8AC3E}">
        <p14:creationId xmlns:p14="http://schemas.microsoft.com/office/powerpoint/2010/main" val="7766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a:t>
            </a:r>
            <a:r>
              <a:rPr lang="en-US" smtClean="0"/>
              <a:t>unique think </a:t>
            </a:r>
            <a:r>
              <a:rPr lang="en-US" dirty="0" smtClean="0"/>
              <a:t>is the deployment process of our framework.</a:t>
            </a:r>
          </a:p>
          <a:p>
            <a:endParaRPr lang="en-US" dirty="0" smtClean="0"/>
          </a:p>
          <a:p>
            <a:r>
              <a:rPr lang="en-US" dirty="0" smtClean="0"/>
              <a:t>We provide</a:t>
            </a:r>
            <a:r>
              <a:rPr lang="en-US" baseline="0" dirty="0" smtClean="0"/>
              <a:t> flexible way to install and run the system – you can use real hardware that gives you the maximum performance, or you can use containerized environment.</a:t>
            </a:r>
          </a:p>
          <a:p>
            <a:endParaRPr lang="en-US" baseline="0" dirty="0" smtClean="0"/>
          </a:p>
          <a:p>
            <a:r>
              <a:rPr lang="en-US" baseline="0" dirty="0" smtClean="0"/>
              <a:t>We provide already prepared virtual machine image, where software components are running in containers.</a:t>
            </a:r>
          </a:p>
          <a:p>
            <a:endParaRPr lang="en-US" baseline="0" dirty="0" smtClean="0"/>
          </a:p>
          <a:p>
            <a:r>
              <a:rPr lang="en-US" baseline="0" dirty="0" smtClean="0"/>
              <a:t>There are pros and cons  when your add so many run-time abstraction, but nevertheless, advantages outweighs possible problems.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18</a:t>
            </a:fld>
            <a:endParaRPr lang="de-DE"/>
          </a:p>
        </p:txBody>
      </p:sp>
    </p:spTree>
    <p:extLst>
      <p:ext uri="{BB962C8B-B14F-4D97-AF65-F5344CB8AC3E}">
        <p14:creationId xmlns:p14="http://schemas.microsoft.com/office/powerpoint/2010/main" val="111321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20</a:t>
            </a:fld>
            <a:endParaRPr lang="de-DE"/>
          </a:p>
        </p:txBody>
      </p:sp>
    </p:spTree>
    <p:extLst>
      <p:ext uri="{BB962C8B-B14F-4D97-AF65-F5344CB8AC3E}">
        <p14:creationId xmlns:p14="http://schemas.microsoft.com/office/powerpoint/2010/main" val="98343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21</a:t>
            </a:fld>
            <a:endParaRPr lang="de-DE"/>
          </a:p>
        </p:txBody>
      </p:sp>
    </p:spTree>
    <p:extLst>
      <p:ext uri="{BB962C8B-B14F-4D97-AF65-F5344CB8AC3E}">
        <p14:creationId xmlns:p14="http://schemas.microsoft.com/office/powerpoint/2010/main" val="1181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22</a:t>
            </a:fld>
            <a:endParaRPr lang="de-DE"/>
          </a:p>
        </p:txBody>
      </p:sp>
    </p:spTree>
    <p:extLst>
      <p:ext uri="{BB962C8B-B14F-4D97-AF65-F5344CB8AC3E}">
        <p14:creationId xmlns:p14="http://schemas.microsoft.com/office/powerpoint/2010/main" val="134612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23</a:t>
            </a:fld>
            <a:endParaRPr lang="de-DE"/>
          </a:p>
        </p:txBody>
      </p:sp>
    </p:spTree>
    <p:extLst>
      <p:ext uri="{BB962C8B-B14F-4D97-AF65-F5344CB8AC3E}">
        <p14:creationId xmlns:p14="http://schemas.microsoft.com/office/powerpoint/2010/main" val="167137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24</a:t>
            </a:fld>
            <a:endParaRPr lang="de-DE"/>
          </a:p>
        </p:txBody>
      </p:sp>
    </p:spTree>
    <p:extLst>
      <p:ext uri="{BB962C8B-B14F-4D97-AF65-F5344CB8AC3E}">
        <p14:creationId xmlns:p14="http://schemas.microsoft.com/office/powerpoint/2010/main" val="199624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35</a:t>
            </a:fld>
            <a:endParaRPr lang="de-DE"/>
          </a:p>
        </p:txBody>
      </p:sp>
    </p:spTree>
    <p:extLst>
      <p:ext uri="{BB962C8B-B14F-4D97-AF65-F5344CB8AC3E}">
        <p14:creationId xmlns:p14="http://schemas.microsoft.com/office/powerpoint/2010/main" val="276102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36</a:t>
            </a:fld>
            <a:endParaRPr lang="de-DE"/>
          </a:p>
        </p:txBody>
      </p:sp>
    </p:spTree>
    <p:extLst>
      <p:ext uri="{BB962C8B-B14F-4D97-AF65-F5344CB8AC3E}">
        <p14:creationId xmlns:p14="http://schemas.microsoft.com/office/powerpoint/2010/main" val="3983322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37</a:t>
            </a:fld>
            <a:endParaRPr lang="de-DE"/>
          </a:p>
        </p:txBody>
      </p:sp>
    </p:spTree>
    <p:extLst>
      <p:ext uri="{BB962C8B-B14F-4D97-AF65-F5344CB8AC3E}">
        <p14:creationId xmlns:p14="http://schemas.microsoft.com/office/powerpoint/2010/main" val="528224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39</a:t>
            </a:fld>
            <a:endParaRPr lang="de-DE"/>
          </a:p>
        </p:txBody>
      </p:sp>
    </p:spTree>
    <p:extLst>
      <p:ext uri="{BB962C8B-B14F-4D97-AF65-F5344CB8AC3E}">
        <p14:creationId xmlns:p14="http://schemas.microsoft.com/office/powerpoint/2010/main" val="157528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685800" y="4343400"/>
            <a:ext cx="5484600" cy="4113000"/>
          </a:xfrm>
          <a:prstGeom prst="rect">
            <a:avLst/>
          </a:prstGeom>
        </p:spPr>
        <p:txBody>
          <a:bodyPr lIns="0" tIns="0" rIns="0" bIns="0"/>
          <a:lstStyle/>
          <a:p>
            <a:r>
              <a:rPr lang="ru-RU" sz="2000" b="0" strike="noStrike" spc="-1">
                <a:solidFill>
                  <a:srgbClr val="000000"/>
                </a:solidFill>
                <a:uFill>
                  <a:solidFill>
                    <a:srgbClr val="FFFFFF"/>
                  </a:solidFill>
                </a:uFill>
                <a:latin typeface="Arial"/>
              </a:rPr>
              <a:t>Rustam</a:t>
            </a:r>
          </a:p>
        </p:txBody>
      </p:sp>
      <p:sp>
        <p:nvSpPr>
          <p:cNvPr id="199"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D14ABB5-98C0-4BF4-826F-4D4E850A1CF8}" type="slidenum">
              <a:rPr lang="ru-RU" sz="1200" b="0" strike="noStrike" spc="-1">
                <a:solidFill>
                  <a:srgbClr val="000000"/>
                </a:solidFill>
                <a:uFill>
                  <a:solidFill>
                    <a:srgbClr val="FFFFFF"/>
                  </a:solidFill>
                </a:uFill>
                <a:latin typeface="+mn-lt"/>
                <a:ea typeface="+mn-ea"/>
              </a:rPr>
              <a:t>7</a:t>
            </a:fld>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47321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I would like to discuss one of the most interesting features</a:t>
            </a:r>
            <a:r>
              <a:rPr lang="en-US" baseline="0" dirty="0" smtClean="0"/>
              <a:t> implemented in </a:t>
            </a:r>
            <a:r>
              <a:rPr lang="en-US" baseline="0" dirty="0" err="1" smtClean="0"/>
              <a:t>GPS_Tracker</a:t>
            </a:r>
            <a:r>
              <a:rPr lang="en-US" baseline="0" dirty="0" smtClean="0"/>
              <a:t>.</a:t>
            </a:r>
          </a:p>
          <a:p>
            <a:endParaRPr lang="en-US" baseline="0" dirty="0" smtClean="0"/>
          </a:p>
          <a:p>
            <a:r>
              <a:rPr lang="en-US" baseline="0" dirty="0" smtClean="0"/>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41</a:t>
            </a:fld>
            <a:endParaRPr lang="de-DE"/>
          </a:p>
        </p:txBody>
      </p:sp>
    </p:spTree>
    <p:extLst>
      <p:ext uri="{BB962C8B-B14F-4D97-AF65-F5344CB8AC3E}">
        <p14:creationId xmlns:p14="http://schemas.microsoft.com/office/powerpoint/2010/main" val="681995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Finally, you can see deployment plan using containers.</a:t>
            </a:r>
          </a:p>
          <a:p>
            <a:endParaRPr lang="en-US" dirty="0" smtClean="0"/>
          </a:p>
          <a:p>
            <a:r>
              <a:rPr lang="en-US" dirty="0" smtClean="0"/>
              <a:t>We have three entry points:</a:t>
            </a:r>
          </a:p>
          <a:p>
            <a:endParaRPr lang="en-US" dirty="0" smtClean="0"/>
          </a:p>
          <a:p>
            <a:r>
              <a:rPr lang="en-US" baseline="0" dirty="0" err="1" smtClean="0"/>
              <a:t>Tcp</a:t>
            </a:r>
            <a:r>
              <a:rPr lang="en-US" baseline="0" dirty="0" smtClean="0"/>
              <a:t>  80/443 – to access web interface.</a:t>
            </a:r>
          </a:p>
          <a:p>
            <a:r>
              <a:rPr lang="en-US" dirty="0" err="1" smtClean="0"/>
              <a:t>Tcp</a:t>
            </a:r>
            <a:r>
              <a:rPr lang="en-US" dirty="0" smtClean="0"/>
              <a:t>  5000 –</a:t>
            </a:r>
            <a:r>
              <a:rPr lang="en-US" baseline="0" dirty="0" smtClean="0"/>
              <a:t> to access REST API</a:t>
            </a:r>
          </a:p>
          <a:p>
            <a:r>
              <a:rPr lang="en-US" baseline="0" dirty="0" err="1" smtClean="0"/>
              <a:t>Tcp</a:t>
            </a:r>
            <a:r>
              <a:rPr lang="en-US" baseline="0" dirty="0" smtClean="0"/>
              <a:t> 21 – to access FTP to perform link throughput measurements</a:t>
            </a:r>
          </a:p>
          <a:p>
            <a:endParaRPr lang="en-US" baseline="0" dirty="0" smtClean="0"/>
          </a:p>
          <a:p>
            <a:r>
              <a:rPr lang="en-US" baseline="0" dirty="0" smtClean="0"/>
              <a:t>Internally, Docker (a set of platform to run OS-level virtualization – container) set-up overlay network  for containers and take care of correct routing between them. Therefore, as long as your containers are running in the same machine or cluster, you don’t have to worry about </a:t>
            </a:r>
            <a:r>
              <a:rPr lang="en-US" baseline="0" smtClean="0"/>
              <a:t>network connectivity.</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42</a:t>
            </a:fld>
            <a:endParaRPr lang="de-DE"/>
          </a:p>
        </p:txBody>
      </p:sp>
    </p:spTree>
    <p:extLst>
      <p:ext uri="{BB962C8B-B14F-4D97-AF65-F5344CB8AC3E}">
        <p14:creationId xmlns:p14="http://schemas.microsoft.com/office/powerpoint/2010/main" val="388648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43</a:t>
            </a:fld>
            <a:endParaRPr lang="de-DE"/>
          </a:p>
        </p:txBody>
      </p:sp>
    </p:spTree>
    <p:extLst>
      <p:ext uri="{BB962C8B-B14F-4D97-AF65-F5344CB8AC3E}">
        <p14:creationId xmlns:p14="http://schemas.microsoft.com/office/powerpoint/2010/main" val="818018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44</a:t>
            </a:fld>
            <a:endParaRPr lang="de-DE"/>
          </a:p>
        </p:txBody>
      </p:sp>
    </p:spTree>
    <p:extLst>
      <p:ext uri="{BB962C8B-B14F-4D97-AF65-F5344CB8AC3E}">
        <p14:creationId xmlns:p14="http://schemas.microsoft.com/office/powerpoint/2010/main" val="3046429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45</a:t>
            </a:fld>
            <a:endParaRPr lang="de-DE"/>
          </a:p>
        </p:txBody>
      </p:sp>
    </p:spTree>
    <p:extLst>
      <p:ext uri="{BB962C8B-B14F-4D97-AF65-F5344CB8AC3E}">
        <p14:creationId xmlns:p14="http://schemas.microsoft.com/office/powerpoint/2010/main" val="1917101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46</a:t>
            </a:fld>
            <a:endParaRPr lang="de-DE"/>
          </a:p>
        </p:txBody>
      </p:sp>
    </p:spTree>
    <p:extLst>
      <p:ext uri="{BB962C8B-B14F-4D97-AF65-F5344CB8AC3E}">
        <p14:creationId xmlns:p14="http://schemas.microsoft.com/office/powerpoint/2010/main" val="2112380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47</a:t>
            </a:fld>
            <a:endParaRPr lang="de-DE"/>
          </a:p>
        </p:txBody>
      </p:sp>
    </p:spTree>
    <p:extLst>
      <p:ext uri="{BB962C8B-B14F-4D97-AF65-F5344CB8AC3E}">
        <p14:creationId xmlns:p14="http://schemas.microsoft.com/office/powerpoint/2010/main" val="27466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we will discuss the most visual part of our framework – </a:t>
            </a:r>
            <a:r>
              <a:rPr lang="en-US" dirty="0" err="1" smtClean="0"/>
              <a:t>GPS_Frontend</a:t>
            </a:r>
            <a:r>
              <a:rPr lang="en-US" dirty="0" smtClean="0"/>
              <a:t>.</a:t>
            </a:r>
          </a:p>
          <a:p>
            <a:endParaRPr lang="en-US" dirty="0" smtClean="0"/>
          </a:p>
          <a:p>
            <a:r>
              <a:rPr lang="en-US" dirty="0" smtClean="0"/>
              <a:t>This is a web based user interface</a:t>
            </a:r>
            <a:r>
              <a:rPr lang="en-US" baseline="0" dirty="0" smtClean="0"/>
              <a:t> to access link measurement data from mobile phones. Also it provides functions to run optimization tasks and analyze result of them.</a:t>
            </a:r>
            <a:endParaRPr lang="ru-RU" baseline="0" dirty="0" smtClean="0"/>
          </a:p>
          <a:p>
            <a:endParaRPr lang="en-US" baseline="0" dirty="0" smtClean="0"/>
          </a:p>
          <a:p>
            <a:r>
              <a:rPr lang="en-US" baseline="0" dirty="0" smtClean="0"/>
              <a:t>User Interface built with Model-View-</a:t>
            </a:r>
            <a:r>
              <a:rPr lang="en-US" baseline="0" dirty="0" err="1" smtClean="0"/>
              <a:t>ViewModel</a:t>
            </a:r>
            <a:r>
              <a:rPr lang="en-US" baseline="0" dirty="0" smtClean="0"/>
              <a:t> design pattern shown on the slide.</a:t>
            </a:r>
          </a:p>
          <a:p>
            <a:endParaRPr lang="en-US" baseline="0" dirty="0" smtClean="0"/>
          </a:p>
          <a:p>
            <a:r>
              <a:rPr lang="en-US" baseline="0" dirty="0" smtClean="0"/>
              <a:t>Here we have three components:</a:t>
            </a:r>
          </a:p>
          <a:p>
            <a:endParaRPr lang="en-US" baseline="0" dirty="0" smtClean="0"/>
          </a:p>
          <a:p>
            <a:pPr marL="171450" indent="-171450">
              <a:buFontTx/>
              <a:buChar char="-"/>
            </a:pPr>
            <a:r>
              <a:rPr lang="en-US" baseline="0" dirty="0" smtClean="0"/>
              <a:t>View – objects shown to user, like tables, div, columns, images.</a:t>
            </a:r>
          </a:p>
          <a:p>
            <a:pPr marL="171450" indent="-171450">
              <a:buFontTx/>
              <a:buChar char="-"/>
            </a:pPr>
            <a:r>
              <a:rPr lang="en-US" baseline="0" dirty="0" err="1" smtClean="0"/>
              <a:t>ViewModel</a:t>
            </a:r>
            <a:r>
              <a:rPr lang="en-US" baseline="0" dirty="0" smtClean="0"/>
              <a:t> – component that defines operation on data representing in Model. May separate partly data contract with Model component.</a:t>
            </a:r>
          </a:p>
          <a:p>
            <a:pPr marL="171450" indent="-171450">
              <a:buFontTx/>
              <a:buChar char="-"/>
            </a:pPr>
            <a:r>
              <a:rPr lang="en-US" baseline="0" dirty="0" smtClean="0"/>
              <a:t>Model – storage for user data. There are specified getters and setters for data objects. All data sink communication (to external DB, local DB, different transformation) defined here.</a:t>
            </a:r>
            <a:endParaRPr lang="ru-RU" baseline="0" dirty="0" smtClean="0"/>
          </a:p>
        </p:txBody>
      </p:sp>
      <p:sp>
        <p:nvSpPr>
          <p:cNvPr id="4" name="Номер слайда 3"/>
          <p:cNvSpPr>
            <a:spLocks noGrp="1"/>
          </p:cNvSpPr>
          <p:nvPr>
            <p:ph type="sldNum" sz="quarter" idx="10"/>
          </p:nvPr>
        </p:nvSpPr>
        <p:spPr/>
        <p:txBody>
          <a:bodyPr/>
          <a:lstStyle/>
          <a:p>
            <a:fld id="{B274066A-D326-41ED-8B87-404DACE06210}" type="slidenum">
              <a:rPr lang="de-DE" smtClean="0"/>
              <a:t>11</a:t>
            </a:fld>
            <a:endParaRPr lang="de-DE"/>
          </a:p>
        </p:txBody>
      </p:sp>
    </p:spTree>
    <p:extLst>
      <p:ext uri="{BB962C8B-B14F-4D97-AF65-F5344CB8AC3E}">
        <p14:creationId xmlns:p14="http://schemas.microsoft.com/office/powerpoint/2010/main" val="273631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We</a:t>
            </a:r>
            <a:r>
              <a:rPr lang="en-US" baseline="0" dirty="0" smtClean="0"/>
              <a:t> can point out 5 technologies in </a:t>
            </a:r>
            <a:r>
              <a:rPr lang="en-US" baseline="0" dirty="0" err="1" smtClean="0"/>
              <a:t>GPS_Frontend</a:t>
            </a:r>
            <a:endParaRPr lang="en-US" baseline="0" dirty="0" smtClean="0"/>
          </a:p>
          <a:p>
            <a:endParaRPr lang="en-US" baseline="0" dirty="0" smtClean="0"/>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VueJS</a:t>
            </a:r>
            <a:r>
              <a:rPr lang="en-US" sz="1200" b="0" kern="1200" dirty="0" smtClean="0">
                <a:solidFill>
                  <a:schemeClr val="tx1"/>
                </a:solidFill>
                <a:effectLst/>
                <a:latin typeface="+mn-lt"/>
                <a:ea typeface="+mn-ea"/>
                <a:cs typeface="+mn-cs"/>
              </a:rPr>
              <a:t> - a </a:t>
            </a:r>
            <a:r>
              <a:rPr lang="en-US" sz="1200" b="0" kern="1200" dirty="0" err="1" smtClean="0">
                <a:solidFill>
                  <a:schemeClr val="tx1"/>
                </a:solidFill>
                <a:effectLst/>
                <a:latin typeface="+mn-lt"/>
                <a:ea typeface="+mn-ea"/>
                <a:cs typeface="+mn-cs"/>
              </a:rPr>
              <a:t>Javascript</a:t>
            </a:r>
            <a:r>
              <a:rPr lang="en-US" sz="1200" b="0" kern="1200" dirty="0" smtClean="0">
                <a:solidFill>
                  <a:schemeClr val="tx1"/>
                </a:solidFill>
                <a:effectLst/>
                <a:latin typeface="+mn-lt"/>
                <a:ea typeface="+mn-ea"/>
                <a:cs typeface="+mn-cs"/>
              </a:rPr>
              <a:t> web framework, the skeleton of application</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Vuex</a:t>
            </a:r>
            <a:r>
              <a:rPr lang="en-US" sz="1200" b="0" kern="1200" dirty="0" smtClean="0">
                <a:solidFill>
                  <a:schemeClr val="tx1"/>
                </a:solidFill>
                <a:effectLst/>
                <a:latin typeface="+mn-lt"/>
                <a:ea typeface="+mn-ea"/>
                <a:cs typeface="+mn-cs"/>
              </a:rPr>
              <a:t> - a unite data storage to share between components</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Vuerouter</a:t>
            </a:r>
            <a:r>
              <a:rPr lang="en-US" sz="1200" b="0" kern="1200" dirty="0" smtClean="0">
                <a:solidFill>
                  <a:schemeClr val="tx1"/>
                </a:solidFill>
                <a:effectLst/>
                <a:latin typeface="+mn-lt"/>
                <a:ea typeface="+mn-ea"/>
                <a:cs typeface="+mn-cs"/>
              </a:rPr>
              <a:t> - URL path routing</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Plotly</a:t>
            </a:r>
            <a:r>
              <a:rPr lang="en-US" sz="1200" b="0" kern="1200" dirty="0" smtClean="0">
                <a:solidFill>
                  <a:schemeClr val="tx1"/>
                </a:solidFill>
                <a:effectLst/>
                <a:latin typeface="+mn-lt"/>
                <a:ea typeface="+mn-ea"/>
                <a:cs typeface="+mn-cs"/>
              </a:rPr>
              <a:t> - to plot figures</a:t>
            </a:r>
          </a:p>
          <a:p>
            <a:r>
              <a:rPr lang="en-US" sz="1200" b="0" kern="1200" dirty="0" smtClean="0">
                <a:solidFill>
                  <a:schemeClr val="tx1"/>
                </a:solidFill>
                <a:effectLst/>
                <a:latin typeface="+mn-lt"/>
                <a:ea typeface="+mn-ea"/>
                <a:cs typeface="+mn-cs"/>
              </a:rPr>
              <a:t>- Bootstrap - an open-source </a:t>
            </a:r>
            <a:r>
              <a:rPr lang="en-US" sz="1200" b="0" kern="1200" dirty="0" err="1" smtClean="0">
                <a:solidFill>
                  <a:schemeClr val="tx1"/>
                </a:solidFill>
                <a:effectLst/>
                <a:latin typeface="+mn-lt"/>
                <a:ea typeface="+mn-ea"/>
                <a:cs typeface="+mn-cs"/>
              </a:rPr>
              <a:t>toolkip</a:t>
            </a:r>
            <a:r>
              <a:rPr lang="en-US" sz="1200" b="0" kern="1200" dirty="0" smtClean="0">
                <a:solidFill>
                  <a:schemeClr val="tx1"/>
                </a:solidFill>
                <a:effectLst/>
                <a:latin typeface="+mn-lt"/>
                <a:ea typeface="+mn-ea"/>
                <a:cs typeface="+mn-cs"/>
              </a:rPr>
              <a:t>, to make UI good looking.</a:t>
            </a:r>
          </a:p>
          <a:p>
            <a:endParaRPr lang="en-US" dirty="0" smtClean="0"/>
          </a:p>
          <a:p>
            <a:endParaRPr lang="en-US" dirty="0" smtClean="0"/>
          </a:p>
          <a:p>
            <a:r>
              <a:rPr lang="en-US" sz="1200" b="0" kern="1200" dirty="0" smtClean="0">
                <a:solidFill>
                  <a:schemeClr val="tx1"/>
                </a:solidFill>
                <a:effectLst/>
                <a:latin typeface="+mn-lt"/>
                <a:ea typeface="+mn-ea"/>
                <a:cs typeface="+mn-cs"/>
              </a:rPr>
              <a:t>- Angular has rich functionality, but too complex for that task.</a:t>
            </a:r>
          </a:p>
          <a:p>
            <a:r>
              <a:rPr lang="en-US" sz="1200" b="0" kern="1200" dirty="0" smtClean="0">
                <a:solidFill>
                  <a:schemeClr val="tx1"/>
                </a:solidFill>
                <a:effectLst/>
                <a:latin typeface="+mn-lt"/>
                <a:ea typeface="+mn-ea"/>
                <a:cs typeface="+mn-cs"/>
              </a:rPr>
              <a:t>- React is more </a:t>
            </a:r>
            <a:r>
              <a:rPr lang="en-US" sz="1200" b="0" kern="1200" dirty="0" err="1" smtClean="0">
                <a:solidFill>
                  <a:schemeClr val="tx1"/>
                </a:solidFill>
                <a:effectLst/>
                <a:latin typeface="+mn-lt"/>
                <a:ea typeface="+mn-ea"/>
                <a:cs typeface="+mn-cs"/>
              </a:rPr>
              <a:t>fexible</a:t>
            </a:r>
            <a:r>
              <a:rPr lang="en-US" sz="1200" b="0" kern="1200" dirty="0" smtClean="0">
                <a:solidFill>
                  <a:schemeClr val="tx1"/>
                </a:solidFill>
                <a:effectLst/>
                <a:latin typeface="+mn-lt"/>
                <a:ea typeface="+mn-ea"/>
                <a:cs typeface="+mn-cs"/>
              </a:rPr>
              <a:t>, but requires more time to get working in.</a:t>
            </a:r>
          </a:p>
          <a:p>
            <a:r>
              <a:rPr lang="en-US" sz="1200" b="0" kern="1200" dirty="0" smtClean="0">
                <a:solidFill>
                  <a:schemeClr val="tx1"/>
                </a:solidFill>
                <a:effectLst/>
                <a:latin typeface="+mn-lt"/>
                <a:ea typeface="+mn-ea"/>
                <a:cs typeface="+mn-cs"/>
              </a:rPr>
              <a:t>- Vue.js is a simple framework with an excellent documentation but has a lack of components in the default con</a:t>
            </a:r>
            <a:r>
              <a:rPr lang="en-US" sz="1200" b="0" kern="1200" dirty="0" err="1" smtClean="0">
                <a:solidFill>
                  <a:schemeClr val="tx1"/>
                </a:solidFill>
                <a:effectLst/>
                <a:latin typeface="+mn-lt"/>
                <a:ea typeface="+mn-ea"/>
                <a:cs typeface="+mn-cs"/>
              </a:rPr>
              <a:t>guration</a:t>
            </a:r>
            <a:r>
              <a:rPr lang="en-US" sz="1200" b="0" kern="1200" dirty="0" smtClean="0">
                <a:solidFill>
                  <a:schemeClr val="tx1"/>
                </a:solidFill>
                <a:effectLst/>
                <a:latin typeface="+mn-lt"/>
                <a:ea typeface="+mn-ea"/>
                <a:cs typeface="+mn-cs"/>
              </a:rPr>
              <a:t>. It requires additional libraries and components to design required functions.</a:t>
            </a:r>
          </a:p>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12</a:t>
            </a:fld>
            <a:endParaRPr lang="de-DE"/>
          </a:p>
        </p:txBody>
      </p:sp>
    </p:spTree>
    <p:extLst>
      <p:ext uri="{BB962C8B-B14F-4D97-AF65-F5344CB8AC3E}">
        <p14:creationId xmlns:p14="http://schemas.microsoft.com/office/powerpoint/2010/main" val="132419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 view where you can show</a:t>
            </a:r>
            <a:r>
              <a:rPr lang="en-US" baseline="0" dirty="0" smtClean="0"/>
              <a:t> and analyze measurements received from the phone.</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Database Statistics</a:t>
            </a:r>
          </a:p>
          <a:p>
            <a:pPr marL="171450" indent="-171450">
              <a:buFontTx/>
              <a:buChar char="-"/>
            </a:pPr>
            <a:r>
              <a:rPr lang="en-US" baseline="0" dirty="0" smtClean="0"/>
              <a:t>Graphical View</a:t>
            </a:r>
          </a:p>
          <a:p>
            <a:pPr marL="628650" lvl="1" indent="-171450">
              <a:buFontTx/>
              <a:buChar char="-"/>
            </a:pPr>
            <a:r>
              <a:rPr lang="en-US" baseline="0" dirty="0" smtClean="0"/>
              <a:t>Signal Changes</a:t>
            </a:r>
          </a:p>
          <a:p>
            <a:pPr marL="628650" lvl="1" indent="-171450">
              <a:buFontTx/>
              <a:buChar char="-"/>
            </a:pPr>
            <a:r>
              <a:rPr lang="en-US" baseline="0" dirty="0" smtClean="0"/>
              <a:t>Signal </a:t>
            </a:r>
            <a:r>
              <a:rPr lang="en-US" baseline="0" dirty="0" err="1" smtClean="0"/>
              <a:t>Heatmap</a:t>
            </a:r>
            <a:endParaRPr lang="en-US" baseline="0" dirty="0" smtClean="0"/>
          </a:p>
          <a:p>
            <a:pPr marL="628650" lvl="1" indent="-171450">
              <a:buFontTx/>
              <a:buChar char="-"/>
            </a:pPr>
            <a:r>
              <a:rPr lang="en-US" baseline="0" dirty="0" smtClean="0"/>
              <a:t>Client Measurement Technology</a:t>
            </a:r>
          </a:p>
          <a:p>
            <a:pPr marL="628650" lvl="1" indent="-171450">
              <a:buFontTx/>
              <a:buChar char="-"/>
            </a:pPr>
            <a:r>
              <a:rPr lang="en-US" baseline="0" dirty="0" smtClean="0"/>
              <a:t>Link throughput Measurements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13</a:t>
            </a:fld>
            <a:endParaRPr lang="de-DE"/>
          </a:p>
        </p:txBody>
      </p:sp>
    </p:spTree>
    <p:extLst>
      <p:ext uri="{BB962C8B-B14F-4D97-AF65-F5344CB8AC3E}">
        <p14:creationId xmlns:p14="http://schemas.microsoft.com/office/powerpoint/2010/main" val="113549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another</a:t>
            </a:r>
            <a:r>
              <a:rPr lang="en-US" baseline="0" dirty="0" smtClean="0"/>
              <a:t> view of </a:t>
            </a:r>
            <a:r>
              <a:rPr lang="en-US" baseline="0" dirty="0" err="1" smtClean="0"/>
              <a:t>GPS_Frontend</a:t>
            </a:r>
            <a:r>
              <a:rPr lang="en-US" baseline="0" dirty="0" smtClean="0"/>
              <a:t> where you work with placement </a:t>
            </a:r>
            <a:r>
              <a:rPr lang="en-US" baseline="0" dirty="0" err="1" smtClean="0"/>
              <a:t>opltimication</a:t>
            </a:r>
            <a:r>
              <a:rPr lang="en-US" baseline="0" dirty="0" smtClean="0"/>
              <a:t> algorithms</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Estimation Menu</a:t>
            </a:r>
          </a:p>
          <a:p>
            <a:pPr marL="171450" indent="-171450">
              <a:buFontTx/>
              <a:buChar char="-"/>
            </a:pPr>
            <a:r>
              <a:rPr lang="en-US" baseline="0" dirty="0" smtClean="0"/>
              <a:t>Available Estimation Results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14</a:t>
            </a:fld>
            <a:endParaRPr lang="de-DE"/>
          </a:p>
        </p:txBody>
      </p:sp>
    </p:spTree>
    <p:extLst>
      <p:ext uri="{BB962C8B-B14F-4D97-AF65-F5344CB8AC3E}">
        <p14:creationId xmlns:p14="http://schemas.microsoft.com/office/powerpoint/2010/main" val="399621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Then we are going to discuss</a:t>
            </a:r>
            <a:r>
              <a:rPr lang="en-US" baseline="0" dirty="0" smtClean="0"/>
              <a:t> our backend part called </a:t>
            </a:r>
            <a:r>
              <a:rPr lang="en-US" baseline="0" dirty="0" err="1" smtClean="0"/>
              <a:t>GPS_Tracker</a:t>
            </a:r>
            <a:r>
              <a:rPr lang="en-US" baseline="0" dirty="0" smtClean="0"/>
              <a:t>.</a:t>
            </a:r>
          </a:p>
          <a:p>
            <a:endParaRPr lang="en-US" baseline="0" dirty="0" smtClean="0"/>
          </a:p>
          <a:p>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 set of backend programs intended to serve user requests, process incoming messages from </a:t>
            </a:r>
            <a:r>
              <a:rPr lang="en-US" sz="1200" b="0" kern="1200" dirty="0" err="1" smtClean="0">
                <a:solidFill>
                  <a:schemeClr val="tx1"/>
                </a:solidFill>
                <a:effectLst/>
                <a:latin typeface="+mn-lt"/>
                <a:ea typeface="+mn-ea"/>
                <a:cs typeface="+mn-cs"/>
              </a:rPr>
              <a:t>GPS_Androi</a:t>
            </a:r>
            <a:r>
              <a:rPr lang="en-US" sz="1200" b="0" kern="1200" dirty="0" smtClean="0">
                <a:solidFill>
                  <a:schemeClr val="tx1"/>
                </a:solidFill>
                <a:effectLst/>
                <a:latin typeface="+mn-lt"/>
                <a:ea typeface="+mn-ea"/>
                <a:cs typeface="+mn-cs"/>
              </a:rPr>
              <a:t> and perform optimization tasks.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GPS Tracker is implemented in Python language. This is a dynamic interpreting language. That is known the performance is not so perfect compared to</a:t>
            </a:r>
          </a:p>
          <a:p>
            <a:r>
              <a:rPr lang="en-US" sz="1200" b="0" kern="1200" dirty="0" smtClean="0">
                <a:solidFill>
                  <a:schemeClr val="tx1"/>
                </a:solidFill>
                <a:effectLst/>
                <a:latin typeface="+mn-lt"/>
                <a:ea typeface="+mn-ea"/>
                <a:cs typeface="+mn-cs"/>
              </a:rPr>
              <a:t>static compiled languages, but it has higher changeability property.</a:t>
            </a:r>
          </a:p>
          <a:p>
            <a:endParaRPr lang="en-US" sz="1200" b="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274066A-D326-41ED-8B87-404DACE06210}" type="slidenum">
              <a:rPr lang="de-DE" smtClean="0"/>
              <a:t>15</a:t>
            </a:fld>
            <a:endParaRPr lang="de-DE"/>
          </a:p>
        </p:txBody>
      </p:sp>
    </p:spTree>
    <p:extLst>
      <p:ext uri="{BB962C8B-B14F-4D97-AF65-F5344CB8AC3E}">
        <p14:creationId xmlns:p14="http://schemas.microsoft.com/office/powerpoint/2010/main" val="229138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s component diagram of </a:t>
            </a:r>
            <a:r>
              <a:rPr lang="en-US" dirty="0" err="1" smtClean="0"/>
              <a:t>GPS_Tracker</a:t>
            </a:r>
            <a:endParaRPr lang="en-US" dirty="0" smtClean="0"/>
          </a:p>
          <a:p>
            <a:endParaRPr lang="en-US" dirty="0" smtClean="0"/>
          </a:p>
          <a:p>
            <a:r>
              <a:rPr lang="en-US" dirty="0" smtClean="0"/>
              <a:t>I</a:t>
            </a:r>
            <a:r>
              <a:rPr lang="en-US" baseline="0" dirty="0" smtClean="0"/>
              <a:t> would like to point out two subsystem</a:t>
            </a:r>
          </a:p>
          <a:p>
            <a:endParaRPr lang="en-US" baseline="0" dirty="0" smtClean="0"/>
          </a:p>
          <a:p>
            <a:pPr marL="171450" indent="-171450">
              <a:buFontTx/>
              <a:buChar char="-"/>
            </a:pPr>
            <a:r>
              <a:rPr lang="en-US" baseline="0" dirty="0" smtClean="0"/>
              <a:t>Processing Subsystem</a:t>
            </a:r>
          </a:p>
          <a:p>
            <a:pPr marL="628650" lvl="1" indent="-171450">
              <a:buFontTx/>
              <a:buChar char="-"/>
            </a:pPr>
            <a:r>
              <a:rPr lang="en-US" baseline="0" dirty="0" smtClean="0"/>
              <a:t>FTP</a:t>
            </a:r>
          </a:p>
          <a:p>
            <a:pPr marL="628650" lvl="1" indent="-171450">
              <a:buFontTx/>
              <a:buChar char="-"/>
            </a:pPr>
            <a:r>
              <a:rPr lang="en-US" baseline="0" dirty="0" smtClean="0"/>
              <a:t>MQTT (with middleware) or </a:t>
            </a:r>
            <a:r>
              <a:rPr lang="en-US" baseline="0" dirty="0" err="1" smtClean="0"/>
              <a:t>DataBackend</a:t>
            </a:r>
            <a:endParaRPr lang="en-US" baseline="0" dirty="0" smtClean="0"/>
          </a:p>
          <a:p>
            <a:pPr marL="171450" indent="-171450">
              <a:buFontTx/>
              <a:buChar char="-"/>
            </a:pPr>
            <a:r>
              <a:rPr lang="en-US" baseline="0" dirty="0" smtClean="0"/>
              <a:t>Storage Subsystem</a:t>
            </a:r>
          </a:p>
          <a:p>
            <a:pPr marL="628650" lvl="1" indent="-171450">
              <a:buFontTx/>
              <a:buChar char="-"/>
            </a:pPr>
            <a:r>
              <a:rPr lang="en-US" baseline="0" dirty="0" smtClean="0"/>
              <a:t>Interface</a:t>
            </a:r>
          </a:p>
          <a:p>
            <a:pPr marL="628650" lvl="1" indent="-171450">
              <a:buFontTx/>
              <a:buChar char="-"/>
            </a:pPr>
            <a:r>
              <a:rPr lang="en-US" baseline="0" dirty="0" smtClean="0"/>
              <a:t>MongoDB</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16</a:t>
            </a:fld>
            <a:endParaRPr lang="de-DE"/>
          </a:p>
        </p:txBody>
      </p:sp>
    </p:spTree>
    <p:extLst>
      <p:ext uri="{BB962C8B-B14F-4D97-AF65-F5344CB8AC3E}">
        <p14:creationId xmlns:p14="http://schemas.microsoft.com/office/powerpoint/2010/main" val="32670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Speaking</a:t>
            </a:r>
            <a:r>
              <a:rPr lang="en-US" baseline="0" dirty="0" smtClean="0"/>
              <a:t> about Worker design pattern, it provides useful architecture:</a:t>
            </a:r>
          </a:p>
          <a:p>
            <a:endParaRPr lang="en-US" baseline="0" dirty="0" smtClean="0"/>
          </a:p>
          <a:p>
            <a:r>
              <a:rPr lang="en-US" baseline="0" dirty="0" smtClean="0"/>
              <a:t>-  Linear performance scaling</a:t>
            </a:r>
          </a:p>
          <a:p>
            <a:pPr marL="171450" indent="-171450">
              <a:buFontTx/>
              <a:buChar char="-"/>
            </a:pPr>
            <a:r>
              <a:rPr lang="en-US" baseline="0" dirty="0" smtClean="0"/>
              <a:t>Load balancing</a:t>
            </a:r>
          </a:p>
          <a:p>
            <a:pPr marL="171450" indent="-171450">
              <a:buFontTx/>
              <a:buChar char="-"/>
            </a:pPr>
            <a:r>
              <a:rPr lang="en-US" baseline="0" dirty="0" smtClean="0"/>
              <a:t>Fast feedback to users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17</a:t>
            </a:fld>
            <a:endParaRPr lang="de-DE"/>
          </a:p>
        </p:txBody>
      </p:sp>
    </p:spTree>
    <p:extLst>
      <p:ext uri="{BB962C8B-B14F-4D97-AF65-F5344CB8AC3E}">
        <p14:creationId xmlns:p14="http://schemas.microsoft.com/office/powerpoint/2010/main" val="80884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700808"/>
            <a:ext cx="7772400" cy="1470025"/>
          </a:xfrm>
        </p:spPr>
        <p:txBody>
          <a:bodyPr>
            <a:normAutofit/>
          </a:bodyPr>
          <a:lstStyle>
            <a:lvl1pPr>
              <a:defRPr sz="3200" b="1" baseline="0">
                <a:solidFill>
                  <a:schemeClr val="accent1"/>
                </a:solidFill>
                <a:latin typeface="Arial" pitchFamily="34" charset="0"/>
                <a:cs typeface="Arial" pitchFamily="34" charset="0"/>
              </a:defRPr>
            </a:lvl1pPr>
          </a:lstStyle>
          <a:p>
            <a:r>
              <a:rPr lang="de-DE" dirty="0" smtClean="0"/>
              <a:t>&lt;Title </a:t>
            </a:r>
            <a:r>
              <a:rPr lang="de-DE" dirty="0" err="1" smtClean="0"/>
              <a:t>of</a:t>
            </a:r>
            <a:r>
              <a:rPr lang="de-DE" dirty="0" smtClean="0"/>
              <a:t> </a:t>
            </a:r>
            <a:r>
              <a:rPr lang="de-DE" dirty="0" err="1" smtClean="0"/>
              <a:t>your</a:t>
            </a:r>
            <a:r>
              <a:rPr lang="de-DE" dirty="0" smtClean="0"/>
              <a:t> </a:t>
            </a:r>
            <a:r>
              <a:rPr lang="de-DE" dirty="0" err="1" smtClean="0"/>
              <a:t>talk</a:t>
            </a:r>
            <a:r>
              <a:rPr lang="de-DE" dirty="0" smtClean="0"/>
              <a:t>&gt;</a:t>
            </a:r>
            <a:endParaRPr lang="de-DE" dirty="0"/>
          </a:p>
        </p:txBody>
      </p:sp>
      <p:sp>
        <p:nvSpPr>
          <p:cNvPr id="3" name="Untertitel 2"/>
          <p:cNvSpPr>
            <a:spLocks noGrp="1"/>
          </p:cNvSpPr>
          <p:nvPr>
            <p:ph type="subTitle" idx="1" hasCustomPrompt="1"/>
          </p:nvPr>
        </p:nvSpPr>
        <p:spPr>
          <a:xfrm>
            <a:off x="1371600" y="3886200"/>
            <a:ext cx="6400800" cy="334888"/>
          </a:xfrm>
        </p:spPr>
        <p:txBody>
          <a:bodyPr>
            <a:normAutofit/>
          </a:bodyPr>
          <a:lstStyle>
            <a:lvl1pPr marL="0" indent="0" algn="ctr">
              <a:buNone/>
              <a:defRPr sz="20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&lt;Meeting </a:t>
            </a:r>
            <a:r>
              <a:rPr lang="de-DE" dirty="0" err="1" smtClean="0"/>
              <a:t>purpose</a:t>
            </a:r>
            <a:r>
              <a:rPr lang="de-DE" dirty="0" smtClean="0"/>
              <a:t>&gt;</a:t>
            </a:r>
          </a:p>
        </p:txBody>
      </p:sp>
      <p:sp>
        <p:nvSpPr>
          <p:cNvPr id="30" name="Untertitel 2"/>
          <p:cNvSpPr txBox="1">
            <a:spLocks/>
          </p:cNvSpPr>
          <p:nvPr userDrawn="1"/>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600" dirty="0">
              <a:solidFill>
                <a:schemeClr val="bg1">
                  <a:lumMod val="65000"/>
                </a:schemeClr>
              </a:solidFill>
            </a:endParaRPr>
          </a:p>
        </p:txBody>
      </p:sp>
      <p:sp>
        <p:nvSpPr>
          <p:cNvPr id="24" name="Textplatzhalter 23"/>
          <p:cNvSpPr>
            <a:spLocks noGrp="1"/>
          </p:cNvSpPr>
          <p:nvPr>
            <p:ph type="body" sz="quarter" idx="10" hasCustomPrompt="1"/>
          </p:nvPr>
        </p:nvSpPr>
        <p:spPr>
          <a:xfrm>
            <a:off x="1413920" y="5003391"/>
            <a:ext cx="6400800" cy="330609"/>
          </a:xfrm>
        </p:spPr>
        <p:txBody>
          <a:bodyPr>
            <a:noAutofit/>
          </a:bodyPr>
          <a:lstStyle>
            <a:lvl1pPr marL="0" indent="0" algn="ctr">
              <a:buNone/>
              <a:defRPr sz="1800"/>
            </a:lvl1pPr>
          </a:lstStyle>
          <a:p>
            <a:pPr lvl="0"/>
            <a:r>
              <a:rPr lang="de-DE" dirty="0" smtClean="0"/>
              <a:t>&lt;</a:t>
            </a:r>
            <a:r>
              <a:rPr lang="de-DE" dirty="0" err="1" smtClean="0"/>
              <a:t>Your</a:t>
            </a:r>
            <a:r>
              <a:rPr lang="de-DE" dirty="0" smtClean="0"/>
              <a:t> </a:t>
            </a:r>
            <a:r>
              <a:rPr lang="de-DE" dirty="0" err="1" smtClean="0"/>
              <a:t>name</a:t>
            </a:r>
            <a:r>
              <a:rPr lang="de-DE" dirty="0" smtClean="0"/>
              <a:t>&gt;</a:t>
            </a:r>
            <a:endParaRPr lang="de-DE" dirty="0"/>
          </a:p>
        </p:txBody>
      </p:sp>
      <p:sp>
        <p:nvSpPr>
          <p:cNvPr id="31" name="Textplatzhalter 23"/>
          <p:cNvSpPr>
            <a:spLocks noGrp="1"/>
          </p:cNvSpPr>
          <p:nvPr>
            <p:ph type="body" sz="quarter" idx="11" hasCustomPrompt="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de-DE" sz="1600" dirty="0" smtClean="0">
                <a:solidFill>
                  <a:schemeClr val="bg1">
                    <a:lumMod val="65000"/>
                  </a:schemeClr>
                </a:solidFill>
              </a:rPr>
              <a:t>(&lt;</a:t>
            </a:r>
            <a:r>
              <a:rPr lang="de-DE" sz="1600" dirty="0" err="1" smtClean="0">
                <a:solidFill>
                  <a:schemeClr val="bg1">
                    <a:lumMod val="65000"/>
                  </a:schemeClr>
                </a:solidFill>
              </a:rPr>
              <a:t>Presentation</a:t>
            </a:r>
            <a:r>
              <a:rPr lang="de-DE" sz="1600" baseline="0" dirty="0" smtClean="0">
                <a:solidFill>
                  <a:schemeClr val="bg1">
                    <a:lumMod val="65000"/>
                  </a:schemeClr>
                </a:solidFill>
              </a:rPr>
              <a:t> </a:t>
            </a:r>
            <a:r>
              <a:rPr lang="de-DE" sz="1600" baseline="0" dirty="0" err="1" smtClean="0">
                <a:solidFill>
                  <a:schemeClr val="bg1">
                    <a:lumMod val="65000"/>
                  </a:schemeClr>
                </a:solidFill>
              </a:rPr>
              <a:t>date</a:t>
            </a:r>
            <a:r>
              <a:rPr lang="de-DE" sz="1600" dirty="0" smtClean="0">
                <a:solidFill>
                  <a:schemeClr val="bg1">
                    <a:lumMod val="65000"/>
                  </a:schemeClr>
                </a:solidFill>
              </a:rPr>
              <a:t>&gt;)</a:t>
            </a:r>
            <a:endParaRPr lang="de-DE" sz="1600" dirty="0">
              <a:solidFill>
                <a:schemeClr val="bg1">
                  <a:lumMod val="65000"/>
                </a:schemeClr>
              </a:solidFill>
            </a:endParaRPr>
          </a:p>
        </p:txBody>
      </p:sp>
      <p:sp>
        <p:nvSpPr>
          <p:cNvPr id="26"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28797741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999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6214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1800"/>
            </a:lvl1pPr>
            <a:lvl2pPr>
              <a:defRPr sz="1400"/>
            </a:lvl2pPr>
            <a:lvl3pPr>
              <a:defRPr sz="1600"/>
            </a:lvl3pPr>
            <a:lvl4pPr>
              <a:defRPr sz="1400"/>
            </a:lvl4pPr>
            <a:lvl5pPr>
              <a:defRPr sz="12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928611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32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57165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681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6907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55043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3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427455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81868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2"/>
          <p:cNvSpPr>
            <a:spLocks noChangeArrowheads="1"/>
          </p:cNvSpPr>
          <p:nvPr userDrawn="1"/>
        </p:nvSpPr>
        <p:spPr bwMode="auto">
          <a:xfrm>
            <a:off x="0" y="6082402"/>
            <a:ext cx="9144000" cy="775598"/>
          </a:xfrm>
          <a:prstGeom prst="rect">
            <a:avLst/>
          </a:prstGeom>
          <a:solidFill>
            <a:srgbClr val="003359"/>
          </a:solidFill>
          <a:ln w="9525">
            <a:noFill/>
            <a:miter lim="800000"/>
            <a:headEnd/>
            <a:tailEnd/>
          </a:ln>
        </p:spPr>
        <p:txBody>
          <a:bodyPr wrap="none" anchor="ctr"/>
          <a:lstStyle/>
          <a:p>
            <a:pPr>
              <a:defRPr/>
            </a:pPr>
            <a:endParaRPr lang="en-GB">
              <a:ea typeface="ＭＳ Ｐゴシック" pitchFamily="1" charset="-128"/>
            </a:endParaRPr>
          </a:p>
        </p:txBody>
      </p:sp>
      <p:sp>
        <p:nvSpPr>
          <p:cNvPr id="2" name="Titelplatzhalt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980728"/>
            <a:ext cx="8229600" cy="5101674"/>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grpSp>
        <p:nvGrpSpPr>
          <p:cNvPr id="7" name="Gruppieren 25"/>
          <p:cNvGrpSpPr>
            <a:grpSpLocks/>
          </p:cNvGrpSpPr>
          <p:nvPr userDrawn="1"/>
        </p:nvGrpSpPr>
        <p:grpSpPr bwMode="auto">
          <a:xfrm>
            <a:off x="0" y="0"/>
            <a:ext cx="457200" cy="6082402"/>
            <a:chOff x="0" y="0"/>
            <a:chExt cx="457200" cy="5943600"/>
          </a:xfrm>
        </p:grpSpPr>
        <p:sp>
          <p:nvSpPr>
            <p:cNvPr id="8" name="Rectangle 15"/>
            <p:cNvSpPr>
              <a:spLocks noChangeArrowheads="1"/>
            </p:cNvSpPr>
            <p:nvPr userDrawn="1"/>
          </p:nvSpPr>
          <p:spPr bwMode="auto">
            <a:xfrm>
              <a:off x="0" y="0"/>
              <a:ext cx="457200" cy="5181600"/>
            </a:xfrm>
            <a:prstGeom prst="rect">
              <a:avLst/>
            </a:prstGeom>
            <a:solidFill>
              <a:srgbClr val="FF7900">
                <a:alpha val="60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9" name="Rectangle 10"/>
            <p:cNvSpPr>
              <a:spLocks noChangeArrowheads="1"/>
            </p:cNvSpPr>
            <p:nvPr userDrawn="1"/>
          </p:nvSpPr>
          <p:spPr bwMode="auto">
            <a:xfrm>
              <a:off x="0" y="1905000"/>
              <a:ext cx="457200" cy="914400"/>
            </a:xfrm>
            <a:prstGeom prst="rect">
              <a:avLst/>
            </a:prstGeom>
            <a:solidFill>
              <a:srgbClr val="FF7900">
                <a:alpha val="99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10" name="Rectangle 13"/>
            <p:cNvSpPr>
              <a:spLocks noChangeArrowheads="1"/>
            </p:cNvSpPr>
            <p:nvPr userDrawn="1"/>
          </p:nvSpPr>
          <p:spPr bwMode="auto">
            <a:xfrm>
              <a:off x="0" y="2819400"/>
              <a:ext cx="457200" cy="3124200"/>
            </a:xfrm>
            <a:prstGeom prst="rect">
              <a:avLst/>
            </a:prstGeom>
            <a:solidFill>
              <a:srgbClr val="FF7900">
                <a:alpha val="50000"/>
              </a:srgbClr>
            </a:solidFill>
            <a:ln w="9525">
              <a:noFill/>
              <a:miter lim="800000"/>
              <a:headEnd/>
              <a:tailEnd/>
            </a:ln>
          </p:spPr>
          <p:txBody>
            <a:bodyPr wrap="none" anchor="ctr"/>
            <a:lstStyle/>
            <a:p>
              <a:pPr>
                <a:defRPr/>
              </a:pPr>
              <a:endParaRPr lang="en-GB">
                <a:ea typeface="ＭＳ Ｐゴシック" pitchFamily="1" charset="-128"/>
              </a:endParaRPr>
            </a:p>
          </p:txBody>
        </p:sp>
        <p:sp>
          <p:nvSpPr>
            <p:cNvPr id="11" name="Rectangle 14"/>
            <p:cNvSpPr>
              <a:spLocks noChangeArrowheads="1"/>
            </p:cNvSpPr>
            <p:nvPr userDrawn="1"/>
          </p:nvSpPr>
          <p:spPr bwMode="auto">
            <a:xfrm>
              <a:off x="0" y="1524000"/>
              <a:ext cx="457200" cy="36576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2" name="Rectangle 16"/>
            <p:cNvSpPr>
              <a:spLocks noChangeArrowheads="1"/>
            </p:cNvSpPr>
            <p:nvPr userDrawn="1"/>
          </p:nvSpPr>
          <p:spPr bwMode="auto">
            <a:xfrm>
              <a:off x="0" y="3124200"/>
              <a:ext cx="457200" cy="76200"/>
            </a:xfrm>
            <a:prstGeom prst="rect">
              <a:avLst/>
            </a:prstGeom>
            <a:solidFill>
              <a:srgbClr val="FF7900">
                <a:alpha val="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3" name="Rectangle 17"/>
            <p:cNvSpPr>
              <a:spLocks noChangeArrowheads="1"/>
            </p:cNvSpPr>
            <p:nvPr userDrawn="1"/>
          </p:nvSpPr>
          <p:spPr bwMode="auto">
            <a:xfrm>
              <a:off x="0" y="381000"/>
              <a:ext cx="457200" cy="76200"/>
            </a:xfrm>
            <a:prstGeom prst="rect">
              <a:avLst/>
            </a:prstGeom>
            <a:solidFill>
              <a:srgbClr val="FF7900">
                <a:alpha val="5000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4" name="Rectangle 18"/>
            <p:cNvSpPr>
              <a:spLocks noChangeArrowheads="1"/>
            </p:cNvSpPr>
            <p:nvPr userDrawn="1"/>
          </p:nvSpPr>
          <p:spPr bwMode="auto">
            <a:xfrm>
              <a:off x="0" y="5867400"/>
              <a:ext cx="457200" cy="76200"/>
            </a:xfrm>
            <a:prstGeom prst="rect">
              <a:avLst/>
            </a:prstGeom>
            <a:solidFill>
              <a:schemeClr val="bg1">
                <a:alpha val="45000"/>
              </a:scheme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5" name="Rectangle 22"/>
            <p:cNvSpPr>
              <a:spLocks noChangeArrowheads="1"/>
            </p:cNvSpPr>
            <p:nvPr userDrawn="1"/>
          </p:nvSpPr>
          <p:spPr bwMode="auto">
            <a:xfrm>
              <a:off x="0" y="0"/>
              <a:ext cx="457200" cy="4572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6" name="Rectangle 23"/>
            <p:cNvSpPr>
              <a:spLocks noChangeArrowheads="1"/>
            </p:cNvSpPr>
            <p:nvPr userDrawn="1"/>
          </p:nvSpPr>
          <p:spPr bwMode="auto">
            <a:xfrm>
              <a:off x="0" y="12192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7" name="Rectangle 24"/>
            <p:cNvSpPr>
              <a:spLocks noChangeArrowheads="1"/>
            </p:cNvSpPr>
            <p:nvPr userDrawn="1"/>
          </p:nvSpPr>
          <p:spPr bwMode="auto">
            <a:xfrm>
              <a:off x="0" y="52578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grpSp>
      <p:sp>
        <p:nvSpPr>
          <p:cNvPr id="21" name="Fußzeilenplatzhalter 4"/>
          <p:cNvSpPr txBox="1">
            <a:spLocks noGrp="1"/>
          </p:cNvSpPr>
          <p:nvPr userDrawn="1"/>
        </p:nvSpPr>
        <p:spPr bwMode="auto">
          <a:xfrm>
            <a:off x="3419872" y="6077512"/>
            <a:ext cx="4464496"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000" dirty="0" smtClean="0">
                <a:solidFill>
                  <a:schemeClr val="bg1"/>
                </a:solidFill>
              </a:rPr>
              <a:t>Performance analysis framework for BS placement using IEEE 802.11 </a:t>
            </a:r>
          </a:p>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solidFill>
                  <a:schemeClr val="bg1"/>
                </a:solidFill>
              </a:rPr>
              <a:t> </a:t>
            </a:r>
            <a:r>
              <a:rPr lang="de-DE" sz="1000" dirty="0" err="1" smtClean="0">
                <a:solidFill>
                  <a:schemeClr val="bg1"/>
                </a:solidFill>
              </a:rPr>
              <a:t>Khakov</a:t>
            </a:r>
            <a:r>
              <a:rPr lang="de-DE" sz="1000" dirty="0" smtClean="0">
                <a:solidFill>
                  <a:schemeClr val="bg1"/>
                </a:solidFill>
              </a:rPr>
              <a:t>,</a:t>
            </a:r>
            <a:r>
              <a:rPr lang="de-DE" sz="1000" baseline="0" dirty="0" smtClean="0">
                <a:solidFill>
                  <a:schemeClr val="bg1"/>
                </a:solidFill>
              </a:rPr>
              <a:t> </a:t>
            </a:r>
            <a:r>
              <a:rPr lang="de-DE" sz="1000" dirty="0" err="1" smtClean="0">
                <a:solidFill>
                  <a:schemeClr val="bg1"/>
                </a:solidFill>
              </a:rPr>
              <a:t>Kukartsev</a:t>
            </a:r>
            <a:r>
              <a:rPr lang="de-DE" sz="1000" dirty="0" smtClean="0">
                <a:solidFill>
                  <a:schemeClr val="bg1"/>
                </a:solidFill>
              </a:rPr>
              <a:t>, </a:t>
            </a:r>
            <a:r>
              <a:rPr lang="de-DE" sz="1000" dirty="0" err="1" smtClean="0">
                <a:solidFill>
                  <a:schemeClr val="bg1"/>
                </a:solidFill>
              </a:rPr>
              <a:t>Makhmutov</a:t>
            </a:r>
            <a:endParaRPr lang="de-DE" sz="1000" dirty="0" smtClean="0">
              <a:solidFill>
                <a:schemeClr val="bg1"/>
              </a:solidFill>
            </a:endParaRPr>
          </a:p>
          <a:p>
            <a:pPr algn="ctr"/>
            <a:r>
              <a:rPr lang="de-DE" sz="1000" i="1" dirty="0" smtClean="0">
                <a:solidFill>
                  <a:schemeClr val="bg1"/>
                </a:solidFill>
              </a:rPr>
              <a:t>Page</a:t>
            </a:r>
            <a:r>
              <a:rPr lang="de-DE" sz="1000" dirty="0" smtClean="0">
                <a:solidFill>
                  <a:schemeClr val="bg1"/>
                </a:solidFill>
              </a:rPr>
              <a:t>  </a:t>
            </a:r>
            <a:fld id="{683AE010-9896-4990-86A8-A65F313402B6}" type="slidenum">
              <a:rPr lang="de-DE" sz="1000" smtClean="0">
                <a:solidFill>
                  <a:schemeClr val="bg1"/>
                </a:solidFill>
              </a:rPr>
              <a:pPr algn="ctr"/>
              <a:t>‹#›</a:t>
            </a:fld>
            <a:endParaRPr lang="de-DE" sz="1000" dirty="0">
              <a:solidFill>
                <a:schemeClr val="bg1"/>
              </a:solidFill>
            </a:endParaRPr>
          </a:p>
        </p:txBody>
      </p:sp>
      <p:pic>
        <p:nvPicPr>
          <p:cNvPr id="22" name="Picture 3" descr="Z:\IHS PR Material and Information\ICS logo\ICS-dark-background.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1237" y="6155840"/>
            <a:ext cx="614339" cy="557941"/>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4"/>
          <p:cNvSpPr txBox="1">
            <a:spLocks noGrp="1"/>
          </p:cNvSpPr>
          <p:nvPr userDrawn="1"/>
        </p:nvSpPr>
        <p:spPr bwMode="auto">
          <a:xfrm>
            <a:off x="941208" y="6082403"/>
            <a:ext cx="2952750"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de-DE" sz="1000" dirty="0" smtClean="0">
                <a:solidFill>
                  <a:schemeClr val="bg1"/>
                </a:solidFill>
              </a:rPr>
              <a:t>Integrated </a:t>
            </a:r>
            <a:r>
              <a:rPr lang="de-DE" sz="1000" dirty="0">
                <a:solidFill>
                  <a:schemeClr val="bg1"/>
                </a:solidFill>
              </a:rPr>
              <a:t>Communication Systems Group</a:t>
            </a:r>
          </a:p>
          <a:p>
            <a:r>
              <a:rPr lang="de-DE" sz="1000" u="sng" dirty="0">
                <a:solidFill>
                  <a:schemeClr val="bg1"/>
                </a:solidFill>
              </a:rPr>
              <a:t>www.tu-ilmenau.de/ics</a:t>
            </a:r>
            <a:r>
              <a:rPr lang="de-DE" sz="1000" dirty="0">
                <a:solidFill>
                  <a:schemeClr val="bg1"/>
                </a:solidFill>
              </a:rPr>
              <a:t> </a:t>
            </a:r>
          </a:p>
        </p:txBody>
      </p:sp>
      <p:pic>
        <p:nvPicPr>
          <p:cNvPr id="24" name="Picture 26" descr="ENGLogoWeis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8060" y="6234385"/>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56873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US" dirty="0"/>
              <a:t>Performance analysis framework for </a:t>
            </a:r>
            <a:r>
              <a:rPr lang="en-US" dirty="0" smtClean="0"/>
              <a:t>base</a:t>
            </a:r>
            <a:r>
              <a:rPr lang="ru-RU" dirty="0" smtClean="0"/>
              <a:t> </a:t>
            </a:r>
            <a:r>
              <a:rPr lang="en-US" dirty="0" smtClean="0"/>
              <a:t>station</a:t>
            </a:r>
            <a:r>
              <a:rPr lang="ru-RU" dirty="0"/>
              <a:t> </a:t>
            </a:r>
            <a:r>
              <a:rPr lang="en-US" dirty="0" smtClean="0"/>
              <a:t>placement </a:t>
            </a:r>
            <a:r>
              <a:rPr lang="en-US" dirty="0"/>
              <a:t>using IEEE 802.11</a:t>
            </a:r>
          </a:p>
        </p:txBody>
      </p:sp>
      <p:sp>
        <p:nvSpPr>
          <p:cNvPr id="3" name="Untertitel 2"/>
          <p:cNvSpPr>
            <a:spLocks noGrp="1"/>
          </p:cNvSpPr>
          <p:nvPr>
            <p:ph type="subTitle" idx="1"/>
          </p:nvPr>
        </p:nvSpPr>
        <p:spPr/>
        <p:txBody>
          <a:bodyPr>
            <a:normAutofit fontScale="92500" lnSpcReduction="20000"/>
          </a:bodyPr>
          <a:lstStyle/>
          <a:p>
            <a:r>
              <a:rPr lang="en-US" dirty="0" smtClean="0"/>
              <a:t>Group study presentation</a:t>
            </a:r>
            <a:endParaRPr lang="en-US" dirty="0"/>
          </a:p>
        </p:txBody>
      </p:sp>
      <p:sp>
        <p:nvSpPr>
          <p:cNvPr id="6" name="Untertitel 2"/>
          <p:cNvSpPr txBox="1">
            <a:spLocks/>
          </p:cNvSpPr>
          <p:nvPr/>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dirty="0">
              <a:solidFill>
                <a:schemeClr val="bg1">
                  <a:lumMod val="65000"/>
                </a:schemeClr>
              </a:solidFill>
            </a:endParaRPr>
          </a:p>
        </p:txBody>
      </p:sp>
      <p:sp>
        <p:nvSpPr>
          <p:cNvPr id="7" name="Textplatzhalter 23"/>
          <p:cNvSpPr>
            <a:spLocks noGrp="1"/>
          </p:cNvSpPr>
          <p:nvPr>
            <p:ph type="body" sz="quarter" idx="10"/>
          </p:nvPr>
        </p:nvSpPr>
        <p:spPr>
          <a:xfrm>
            <a:off x="1475656" y="4731283"/>
            <a:ext cx="6400800" cy="1066056"/>
          </a:xfrm>
        </p:spPr>
        <p:txBody>
          <a:bodyPr>
            <a:noAutofit/>
          </a:bodyPr>
          <a:lstStyle>
            <a:lvl1pPr marL="0" indent="0" algn="ctr">
              <a:buNone/>
              <a:defRPr sz="1800"/>
            </a:lvl1pPr>
          </a:lstStyle>
          <a:p>
            <a:r>
              <a:rPr lang="en-US" dirty="0" err="1"/>
              <a:t>Rustam</a:t>
            </a:r>
            <a:r>
              <a:rPr lang="en-US" dirty="0"/>
              <a:t> </a:t>
            </a:r>
            <a:r>
              <a:rPr lang="en-US" dirty="0" err="1"/>
              <a:t>Khakov</a:t>
            </a:r>
            <a:endParaRPr lang="en-US" dirty="0"/>
          </a:p>
          <a:p>
            <a:pPr lvl="0"/>
            <a:r>
              <a:rPr lang="en-US" dirty="0" smtClean="0"/>
              <a:t>Kirill </a:t>
            </a:r>
            <a:r>
              <a:rPr lang="en-US" dirty="0" err="1" smtClean="0"/>
              <a:t>Kukartsev</a:t>
            </a:r>
            <a:endParaRPr lang="en-US" dirty="0" smtClean="0"/>
          </a:p>
          <a:p>
            <a:pPr lvl="0"/>
            <a:r>
              <a:rPr lang="en-US" dirty="0" err="1" smtClean="0"/>
              <a:t>Zufar</a:t>
            </a:r>
            <a:r>
              <a:rPr lang="en-US" dirty="0" smtClean="0"/>
              <a:t> </a:t>
            </a:r>
            <a:r>
              <a:rPr lang="en-US" dirty="0" err="1" smtClean="0"/>
              <a:t>Makhmutov</a:t>
            </a:r>
            <a:endParaRPr lang="en-US" dirty="0" smtClean="0"/>
          </a:p>
        </p:txBody>
      </p:sp>
      <p:sp>
        <p:nvSpPr>
          <p:cNvPr id="8" name="Textplatzhalter 23"/>
          <p:cNvSpPr>
            <a:spLocks noGrp="1"/>
          </p:cNvSpPr>
          <p:nvPr>
            <p:ph type="body" sz="quarter" idx="1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ru-RU" dirty="0" smtClean="0">
                <a:solidFill>
                  <a:schemeClr val="bg1">
                    <a:lumMod val="65000"/>
                  </a:schemeClr>
                </a:solidFill>
              </a:rPr>
              <a:t>18.03.2020</a:t>
            </a:r>
            <a:endParaRPr lang="en-US" dirty="0">
              <a:solidFill>
                <a:schemeClr val="bg1">
                  <a:lumMod val="65000"/>
                </a:schemeClr>
              </a:solidFill>
            </a:endParaRPr>
          </a:p>
        </p:txBody>
      </p:sp>
    </p:spTree>
    <p:extLst>
      <p:ext uri="{BB962C8B-B14F-4D97-AF65-F5344CB8AC3E}">
        <p14:creationId xmlns:p14="http://schemas.microsoft.com/office/powerpoint/2010/main" val="156767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Рисунок 192"/>
          <p:cNvPicPr/>
          <p:nvPr/>
        </p:nvPicPr>
        <p:blipFill>
          <a:blip r:embed="rId2"/>
          <a:stretch/>
        </p:blipFill>
        <p:spPr>
          <a:xfrm>
            <a:off x="504000" y="1584000"/>
            <a:ext cx="8627040" cy="3383280"/>
          </a:xfrm>
          <a:prstGeom prst="rect">
            <a:avLst/>
          </a:prstGeom>
          <a:ln>
            <a:noFill/>
          </a:ln>
        </p:spPr>
      </p:pic>
      <p:sp>
        <p:nvSpPr>
          <p:cNvPr id="194" name="CustomShape 1"/>
          <p:cNvSpPr/>
          <p:nvPr/>
        </p:nvSpPr>
        <p:spPr>
          <a:xfrm>
            <a:off x="2016000" y="432000"/>
            <a:ext cx="64076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3000" b="1" strike="noStrike" spc="-1">
                <a:solidFill>
                  <a:srgbClr val="FF7900"/>
                </a:solidFill>
                <a:uFill>
                  <a:solidFill>
                    <a:srgbClr val="FFFFFF"/>
                  </a:solidFill>
                </a:uFill>
                <a:latin typeface="Arial"/>
                <a:ea typeface="DejaVu Sans"/>
              </a:rPr>
              <a:t>Android Application Architecture</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32205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endParaRPr lang="en-US" dirty="0"/>
          </a:p>
        </p:txBody>
      </p:sp>
      <p:sp>
        <p:nvSpPr>
          <p:cNvPr id="3" name="Объект 2"/>
          <p:cNvSpPr>
            <a:spLocks noGrp="1"/>
          </p:cNvSpPr>
          <p:nvPr>
            <p:ph idx="1"/>
          </p:nvPr>
        </p:nvSpPr>
        <p:spPr>
          <a:xfrm>
            <a:off x="457200" y="980728"/>
            <a:ext cx="8229600" cy="2519710"/>
          </a:xfrm>
        </p:spPr>
        <p:txBody>
          <a:bodyPr numCol="2"/>
          <a:lstStyle/>
          <a:p>
            <a:r>
              <a:rPr lang="en-US" dirty="0" smtClean="0"/>
              <a:t>User Interface to interact with </a:t>
            </a:r>
            <a:r>
              <a:rPr lang="en-US" dirty="0" err="1" smtClean="0"/>
              <a:t>GPS_Tracker</a:t>
            </a:r>
            <a:endParaRPr lang="en-US" dirty="0" smtClean="0"/>
          </a:p>
          <a:p>
            <a:r>
              <a:rPr lang="en-US" dirty="0" smtClean="0"/>
              <a:t>Single Page Application (SPA)</a:t>
            </a:r>
          </a:p>
          <a:p>
            <a:r>
              <a:rPr lang="en-US" dirty="0" smtClean="0"/>
              <a:t>Based on web technologies</a:t>
            </a:r>
          </a:p>
          <a:p>
            <a:endParaRPr lang="en-US" dirty="0" smtClean="0"/>
          </a:p>
          <a:p>
            <a:endParaRPr lang="en-US" dirty="0"/>
          </a:p>
          <a:p>
            <a:endParaRPr lang="en-US" dirty="0" smtClean="0"/>
          </a:p>
          <a:p>
            <a:r>
              <a:rPr lang="en-US" dirty="0" smtClean="0"/>
              <a:t>Main features</a:t>
            </a:r>
          </a:p>
          <a:p>
            <a:pPr lvl="1"/>
            <a:r>
              <a:rPr lang="en-US" dirty="0" smtClean="0"/>
              <a:t>Model-View-</a:t>
            </a:r>
            <a:r>
              <a:rPr lang="en-US" dirty="0" err="1" smtClean="0"/>
              <a:t>ViewModel</a:t>
            </a:r>
            <a:r>
              <a:rPr lang="en-US" dirty="0" smtClean="0"/>
              <a:t> design pattern</a:t>
            </a:r>
          </a:p>
          <a:p>
            <a:pPr lvl="1"/>
            <a:r>
              <a:rPr lang="en-US" dirty="0" smtClean="0"/>
              <a:t>Parallel execution, asynchronous calls</a:t>
            </a:r>
          </a:p>
          <a:p>
            <a:pPr lvl="1"/>
            <a:r>
              <a:rPr lang="en-US" dirty="0" smtClean="0"/>
              <a:t>Reactivity</a:t>
            </a:r>
          </a:p>
          <a:p>
            <a:pPr lvl="1"/>
            <a:r>
              <a:rPr lang="en-US" dirty="0" smtClean="0"/>
              <a:t>Extensibility</a:t>
            </a:r>
          </a:p>
          <a:p>
            <a:pPr lvl="1"/>
            <a:endParaRPr lang="ru-RU" dirty="0" smtClean="0"/>
          </a:p>
        </p:txBody>
      </p:sp>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068960"/>
            <a:ext cx="7380312" cy="2271438"/>
          </a:xfrm>
          <a:prstGeom prst="rect">
            <a:avLst/>
          </a:prstGeom>
        </p:spPr>
      </p:pic>
      <p:sp>
        <p:nvSpPr>
          <p:cNvPr id="11"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Representation of MVVM design pattern elements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55303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Technologies for </a:t>
            </a:r>
            <a:r>
              <a:rPr lang="en-US" dirty="0" err="1" smtClean="0"/>
              <a:t>GPS_Frontend</a:t>
            </a:r>
            <a:endParaRPr lang="en-US" dirty="0"/>
          </a:p>
        </p:txBody>
      </p:sp>
      <p:sp>
        <p:nvSpPr>
          <p:cNvPr id="3" name="Объект 2"/>
          <p:cNvSpPr>
            <a:spLocks noGrp="1"/>
          </p:cNvSpPr>
          <p:nvPr>
            <p:ph idx="1"/>
          </p:nvPr>
        </p:nvSpPr>
        <p:spPr/>
        <p:txBody>
          <a:bodyPr/>
          <a:lstStyle/>
          <a:p>
            <a:r>
              <a:rPr lang="en-US" dirty="0"/>
              <a:t>Components</a:t>
            </a:r>
          </a:p>
          <a:p>
            <a:pPr lvl="1"/>
            <a:r>
              <a:rPr lang="en-US" dirty="0" err="1"/>
              <a:t>VueJS</a:t>
            </a:r>
            <a:r>
              <a:rPr lang="en-US" dirty="0"/>
              <a:t> – a </a:t>
            </a:r>
            <a:r>
              <a:rPr lang="en-US" dirty="0" smtClean="0"/>
              <a:t>JavaScript </a:t>
            </a:r>
            <a:r>
              <a:rPr lang="en-US" dirty="0"/>
              <a:t>framework for SPA</a:t>
            </a:r>
          </a:p>
          <a:p>
            <a:pPr lvl="1"/>
            <a:r>
              <a:rPr lang="en-US" dirty="0" err="1"/>
              <a:t>Vuex</a:t>
            </a:r>
            <a:r>
              <a:rPr lang="en-US" dirty="0"/>
              <a:t> – data storage library</a:t>
            </a:r>
          </a:p>
          <a:p>
            <a:pPr lvl="1"/>
            <a:r>
              <a:rPr lang="en-US" dirty="0" err="1"/>
              <a:t>Vuerouter</a:t>
            </a:r>
            <a:r>
              <a:rPr lang="en-US" dirty="0"/>
              <a:t> – URL path router</a:t>
            </a:r>
          </a:p>
          <a:p>
            <a:pPr lvl="1"/>
            <a:r>
              <a:rPr lang="en-US" dirty="0" err="1"/>
              <a:t>Plotly</a:t>
            </a:r>
            <a:r>
              <a:rPr lang="en-US" dirty="0"/>
              <a:t> – plotting library</a:t>
            </a:r>
          </a:p>
          <a:p>
            <a:pPr lvl="1"/>
            <a:r>
              <a:rPr lang="en-US" dirty="0"/>
              <a:t>Bootstrap – web design library</a:t>
            </a:r>
            <a:endParaRPr lang="ru-RU" dirty="0"/>
          </a:p>
          <a:p>
            <a:r>
              <a:rPr lang="en-US" dirty="0"/>
              <a:t>Alternatives</a:t>
            </a:r>
          </a:p>
          <a:p>
            <a:pPr lvl="1"/>
            <a:r>
              <a:rPr lang="en-US" dirty="0"/>
              <a:t>Angular – by Google, functional, but monolithic</a:t>
            </a:r>
          </a:p>
          <a:p>
            <a:pPr lvl="1"/>
            <a:r>
              <a:rPr lang="en-US" dirty="0"/>
              <a:t>React – by Facebook, flexible, but not easy-to-go</a:t>
            </a:r>
          </a:p>
          <a:p>
            <a:pPr lvl="1"/>
            <a:r>
              <a:rPr lang="en-US" dirty="0" err="1"/>
              <a:t>VueJS</a:t>
            </a:r>
            <a:r>
              <a:rPr lang="en-US" dirty="0"/>
              <a:t> – by community, flexible, lightweight, but not so functional</a:t>
            </a:r>
          </a:p>
          <a:p>
            <a:endParaRPr lang="en-US" dirty="0"/>
          </a:p>
        </p:txBody>
      </p:sp>
      <p:pic>
        <p:nvPicPr>
          <p:cNvPr id="5" name="Рисунок 4" descr="&lt;strong&gt;Angular&lt;/strong&gt; (framework) – Wikipédia, a enciclopédia liv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933056"/>
            <a:ext cx="1628800" cy="1628800"/>
          </a:xfrm>
          <a:prstGeom prst="rect">
            <a:avLst/>
          </a:prstGeom>
        </p:spPr>
      </p:pic>
      <p:pic>
        <p:nvPicPr>
          <p:cNvPr id="6" name="Рисунок 5" descr="&lt;strong&gt;React&lt;/strong&gt; (web framework)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9" y="4075084"/>
            <a:ext cx="2104622" cy="1487266"/>
          </a:xfrm>
          <a:prstGeom prst="rect">
            <a:avLst/>
          </a:prstGeom>
        </p:spPr>
      </p:pic>
      <p:pic>
        <p:nvPicPr>
          <p:cNvPr id="7" name="Рисунок 6" descr="&lt;strong&gt;Vue.js&lt;/strong&gt;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552" y="4221088"/>
            <a:ext cx="1347081" cy="1167470"/>
          </a:xfrm>
          <a:prstGeom prst="rect">
            <a:avLst/>
          </a:prstGeom>
        </p:spPr>
      </p:pic>
      <p:sp>
        <p:nvSpPr>
          <p:cNvPr id="8"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spc="-1" dirty="0" smtClean="0">
                <a:solidFill>
                  <a:srgbClr val="000000"/>
                </a:solidFill>
                <a:uFill>
                  <a:solidFill>
                    <a:srgbClr val="FFFFFF"/>
                  </a:solidFill>
                </a:uFill>
                <a:latin typeface="Calibri"/>
              </a:rPr>
              <a:t>The most popular libraries logos for modern web projects: Angular, React, </a:t>
            </a:r>
            <a:r>
              <a:rPr lang="en-US" sz="1100" spc="-1" dirty="0" err="1" smtClean="0">
                <a:solidFill>
                  <a:srgbClr val="000000"/>
                </a:solidFill>
                <a:uFill>
                  <a:solidFill>
                    <a:srgbClr val="FFFFFF"/>
                  </a:solidFill>
                </a:uFill>
                <a:latin typeface="Calibri"/>
              </a:rPr>
              <a:t>VueJS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82635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de-DE" dirty="0" err="1" smtClean="0"/>
              <a:t>GPS_Frontend-Visualization</a:t>
            </a:r>
            <a:endParaRPr lang="en-US" dirty="0"/>
          </a:p>
        </p:txBody>
      </p:sp>
      <p:sp>
        <p:nvSpPr>
          <p:cNvPr id="14" name="Объект 13"/>
          <p:cNvSpPr>
            <a:spLocks noGrp="1"/>
          </p:cNvSpPr>
          <p:nvPr>
            <p:ph idx="1"/>
          </p:nvPr>
        </p:nvSpPr>
        <p:spPr/>
        <p:txBody>
          <a:bodyPr/>
          <a:lstStyle/>
          <a:p>
            <a:endParaRPr lang="en-US" dirty="0"/>
          </a:p>
        </p:txBody>
      </p:sp>
      <p:pic>
        <p:nvPicPr>
          <p:cNvPr id="5" name="Рисунок 3"/>
          <p:cNvPicPr/>
          <p:nvPr/>
        </p:nvPicPr>
        <p:blipFill>
          <a:blip r:embed="rId3"/>
          <a:stretch/>
        </p:blipFill>
        <p:spPr>
          <a:xfrm>
            <a:off x="193293" y="1124744"/>
            <a:ext cx="8950707" cy="4490062"/>
          </a:xfrm>
          <a:prstGeom prst="rect">
            <a:avLst/>
          </a:prstGeom>
          <a:ln>
            <a:noFill/>
          </a:ln>
        </p:spPr>
      </p:pic>
      <p:sp>
        <p:nvSpPr>
          <p:cNvPr id="6" name="Line 2"/>
          <p:cNvSpPr/>
          <p:nvPr/>
        </p:nvSpPr>
        <p:spPr>
          <a:xfrm>
            <a:off x="1312333" y="1005840"/>
            <a:ext cx="775667" cy="1154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 name="Line 3"/>
          <p:cNvSpPr/>
          <p:nvPr/>
        </p:nvSpPr>
        <p:spPr>
          <a:xfrm flipH="1">
            <a:off x="1656000" y="5147280"/>
            <a:ext cx="1475640" cy="10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Line 4"/>
          <p:cNvSpPr/>
          <p:nvPr/>
        </p:nvSpPr>
        <p:spPr>
          <a:xfrm flipH="1">
            <a:off x="5831999" y="2780928"/>
            <a:ext cx="863723" cy="2707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5"/>
          <p:cNvSpPr/>
          <p:nvPr/>
        </p:nvSpPr>
        <p:spPr>
          <a:xfrm>
            <a:off x="6695723" y="2636912"/>
            <a:ext cx="1990717" cy="601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Location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data</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given</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timeframe</a:t>
            </a:r>
            <a:endParaRPr lang="ru-RU" sz="1400" b="0" strike="noStrike" spc="-1" dirty="0">
              <a:solidFill>
                <a:srgbClr val="000000"/>
              </a:solidFill>
              <a:uFill>
                <a:solidFill>
                  <a:srgbClr val="FFFFFF"/>
                </a:solidFill>
              </a:uFill>
              <a:latin typeface="Arial"/>
            </a:endParaRPr>
          </a:p>
        </p:txBody>
      </p:sp>
      <p:sp>
        <p:nvSpPr>
          <p:cNvPr id="10"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Timeframe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update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frequency</a:t>
            </a:r>
            <a:endParaRPr lang="ru-RU" sz="1400" b="0" strike="noStrike" spc="-1" dirty="0">
              <a:solidFill>
                <a:srgbClr val="000000"/>
              </a:solidFill>
              <a:uFill>
                <a:solidFill>
                  <a:srgbClr val="FFFFFF"/>
                </a:solidFill>
              </a:uFill>
              <a:latin typeface="Arial"/>
            </a:endParaRPr>
          </a:p>
          <a:p>
            <a:pPr algn="ctr">
              <a:lnSpc>
                <a:spcPct val="100000"/>
              </a:lnSpc>
            </a:pPr>
            <a:r>
              <a:rPr lang="ru-RU" sz="1400" b="0" strike="noStrike" spc="-1" dirty="0" err="1">
                <a:solidFill>
                  <a:srgbClr val="000000"/>
                </a:solidFill>
                <a:uFill>
                  <a:solidFill>
                    <a:srgbClr val="FFFFFF"/>
                  </a:solidFill>
                </a:uFill>
                <a:latin typeface="Arial"/>
              </a:rPr>
              <a:t>configuration</a:t>
            </a:r>
            <a:r>
              <a:rPr lang="ru-RU" sz="1400" b="0" strike="noStrike" spc="-1" dirty="0">
                <a:solidFill>
                  <a:srgbClr val="000000"/>
                </a:solidFill>
                <a:uFill>
                  <a:solidFill>
                    <a:srgbClr val="FFFFFF"/>
                  </a:solidFill>
                </a:uFill>
                <a:latin typeface="Arial"/>
              </a:rPr>
              <a:t> </a:t>
            </a:r>
          </a:p>
        </p:txBody>
      </p:sp>
      <p:sp>
        <p:nvSpPr>
          <p:cNvPr id="11" name="CustomShape 7"/>
          <p:cNvSpPr/>
          <p:nvPr/>
        </p:nvSpPr>
        <p:spPr>
          <a:xfrm>
            <a:off x="3132000" y="4842360"/>
            <a:ext cx="12196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dirty="0" err="1">
                <a:solidFill>
                  <a:srgbClr val="000000"/>
                </a:solidFill>
                <a:uFill>
                  <a:solidFill>
                    <a:srgbClr val="FFFFFF"/>
                  </a:solidFill>
                </a:uFill>
                <a:latin typeface="Arial"/>
              </a:rPr>
              <a:t>Database</a:t>
            </a:r>
            <a:r>
              <a:rPr lang="ru-RU" sz="1800" b="0" strike="noStrike" spc="-1" dirty="0">
                <a:solidFill>
                  <a:srgbClr val="000000"/>
                </a:solidFill>
                <a:uFill>
                  <a:solidFill>
                    <a:srgbClr val="FFFFFF"/>
                  </a:solidFill>
                </a:uFill>
                <a:latin typeface="Arial"/>
              </a:rPr>
              <a:t> </a:t>
            </a:r>
          </a:p>
          <a:p>
            <a:pPr algn="ctr">
              <a:lnSpc>
                <a:spcPct val="100000"/>
              </a:lnSpc>
            </a:pPr>
            <a:r>
              <a:rPr lang="ru-RU" sz="1800" b="0" strike="noStrike" spc="-1" dirty="0" err="1">
                <a:solidFill>
                  <a:srgbClr val="000000"/>
                </a:solidFill>
                <a:uFill>
                  <a:solidFill>
                    <a:srgbClr val="FFFFFF"/>
                  </a:solidFill>
                </a:uFill>
                <a:latin typeface="Arial"/>
              </a:rPr>
              <a:t>statistics</a:t>
            </a:r>
            <a:endParaRPr lang="ru-RU" sz="1800" b="0" strike="noStrike" spc="-1" dirty="0">
              <a:solidFill>
                <a:srgbClr val="000000"/>
              </a:solidFill>
              <a:uFill>
                <a:solidFill>
                  <a:srgbClr val="FFFFFF"/>
                </a:solidFill>
              </a:uFill>
              <a:latin typeface="Arial"/>
            </a:endParaRPr>
          </a:p>
        </p:txBody>
      </p:sp>
      <p:sp>
        <p:nvSpPr>
          <p:cNvPr id="12"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rPr>
              <a:t>Layout</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of</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UI </a:t>
            </a:r>
            <a:r>
              <a:rPr lang="ru-RU" sz="1100" b="0" strike="noStrike" spc="-1" dirty="0" err="1">
                <a:solidFill>
                  <a:srgbClr val="000000"/>
                </a:solidFill>
                <a:uFill>
                  <a:solidFill>
                    <a:srgbClr val="FFFFFF"/>
                  </a:solidFill>
                </a:uFill>
                <a:latin typeface="Calibri"/>
              </a:rPr>
              <a:t>implemented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by</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GPS_Frontend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user </a:t>
            </a:r>
            <a:r>
              <a:rPr lang="en-US" sz="1100" b="0" strike="noStrike" spc="-1" dirty="0" smtClean="0">
                <a:solidFill>
                  <a:srgbClr val="000000"/>
                </a:solidFill>
                <a:uFill>
                  <a:solidFill>
                    <a:srgbClr val="FFFFFF"/>
                  </a:solidFill>
                </a:uFill>
                <a:latin typeface="Calibri"/>
              </a:rPr>
              <a:t>access UI in </a:t>
            </a:r>
            <a:r>
              <a:rPr lang="ru-RU" sz="1100" b="0" strike="noStrike" spc="-1" dirty="0" smtClean="0">
                <a:solidFill>
                  <a:srgbClr val="000000"/>
                </a:solidFill>
                <a:uFill>
                  <a:solidFill>
                    <a:srgbClr val="FFFFFF"/>
                  </a:solidFill>
                </a:uFill>
                <a:latin typeface="Calibri"/>
              </a:rPr>
              <a:t>a </a:t>
            </a:r>
            <a:r>
              <a:rPr lang="ru-RU" sz="1100" b="0" strike="noStrike" spc="-1" dirty="0" err="1" smtClean="0">
                <a:solidFill>
                  <a:srgbClr val="000000"/>
                </a:solidFill>
                <a:uFill>
                  <a:solidFill>
                    <a:srgbClr val="FFFFFF"/>
                  </a:solidFill>
                </a:uFill>
                <a:latin typeface="Calibri"/>
              </a:rPr>
              <a:t>web-browser</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36166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r>
              <a:rPr lang="en-US" dirty="0" smtClean="0"/>
              <a:t>-Estimation</a:t>
            </a:r>
            <a:endParaRPr lang="en-US" dirty="0"/>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94" y="1124743"/>
            <a:ext cx="8950706" cy="4176465"/>
          </a:xfrm>
        </p:spPr>
      </p:pic>
      <p:sp>
        <p:nvSpPr>
          <p:cNvPr id="7"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UEs positions for optimization task</a:t>
            </a:r>
            <a:endParaRPr lang="ru-RU" sz="1400" b="0" strike="noStrike" spc="-1" dirty="0">
              <a:solidFill>
                <a:srgbClr val="000000"/>
              </a:solidFill>
              <a:uFill>
                <a:solidFill>
                  <a:srgbClr val="FFFFFF"/>
                </a:solidFill>
              </a:uFill>
              <a:latin typeface="Arial"/>
            </a:endParaRPr>
          </a:p>
        </p:txBody>
      </p:sp>
      <p:sp>
        <p:nvSpPr>
          <p:cNvPr id="8" name="Line 2"/>
          <p:cNvSpPr/>
          <p:nvPr/>
        </p:nvSpPr>
        <p:spPr>
          <a:xfrm>
            <a:off x="1312333" y="1005840"/>
            <a:ext cx="1603483" cy="47894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6"/>
          <p:cNvSpPr/>
          <p:nvPr/>
        </p:nvSpPr>
        <p:spPr>
          <a:xfrm>
            <a:off x="2915816" y="5517232"/>
            <a:ext cx="1205440" cy="50671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Available task results</a:t>
            </a:r>
            <a:endParaRPr lang="ru-RU" sz="1400" b="0" strike="noStrike" spc="-1" dirty="0">
              <a:solidFill>
                <a:srgbClr val="000000"/>
              </a:solidFill>
              <a:uFill>
                <a:solidFill>
                  <a:srgbClr val="FFFFFF"/>
                </a:solidFill>
              </a:uFill>
              <a:latin typeface="Arial"/>
            </a:endParaRPr>
          </a:p>
        </p:txBody>
      </p:sp>
      <p:sp>
        <p:nvSpPr>
          <p:cNvPr id="10" name="Line 2"/>
          <p:cNvSpPr/>
          <p:nvPr/>
        </p:nvSpPr>
        <p:spPr>
          <a:xfrm flipH="1" flipV="1">
            <a:off x="2123728" y="5013176"/>
            <a:ext cx="792088" cy="5760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 name="CustomShape 6"/>
          <p:cNvSpPr/>
          <p:nvPr/>
        </p:nvSpPr>
        <p:spPr>
          <a:xfrm>
            <a:off x="5220072" y="4974481"/>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Choose parameters for new task</a:t>
            </a:r>
            <a:endParaRPr lang="ru-RU" sz="1400" b="0" strike="noStrike" spc="-1" dirty="0">
              <a:solidFill>
                <a:srgbClr val="000000"/>
              </a:solidFill>
              <a:uFill>
                <a:solidFill>
                  <a:srgbClr val="FFFFFF"/>
                </a:solidFill>
              </a:uFill>
              <a:latin typeface="Arial"/>
            </a:endParaRPr>
          </a:p>
        </p:txBody>
      </p:sp>
      <p:sp>
        <p:nvSpPr>
          <p:cNvPr id="12" name="Line 2"/>
          <p:cNvSpPr/>
          <p:nvPr/>
        </p:nvSpPr>
        <p:spPr>
          <a:xfrm flipV="1">
            <a:off x="6156176" y="2924944"/>
            <a:ext cx="792088" cy="208823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535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endParaRPr lang="en-US" dirty="0"/>
          </a:p>
        </p:txBody>
      </p:sp>
      <p:sp>
        <p:nvSpPr>
          <p:cNvPr id="3" name="Объект 2"/>
          <p:cNvSpPr>
            <a:spLocks noGrp="1"/>
          </p:cNvSpPr>
          <p:nvPr>
            <p:ph idx="1"/>
          </p:nvPr>
        </p:nvSpPr>
        <p:spPr/>
        <p:txBody>
          <a:bodyPr>
            <a:normAutofit/>
          </a:bodyPr>
          <a:lstStyle/>
          <a:p>
            <a:r>
              <a:rPr lang="en-US" sz="2400" dirty="0" smtClean="0"/>
              <a:t>Functions</a:t>
            </a:r>
          </a:p>
          <a:p>
            <a:pPr lvl="1"/>
            <a:r>
              <a:rPr lang="en-US" sz="1800" dirty="0" smtClean="0"/>
              <a:t>Serve HTTP REST inquires</a:t>
            </a:r>
          </a:p>
          <a:p>
            <a:pPr lvl="1"/>
            <a:r>
              <a:rPr lang="en-US" sz="1800" dirty="0" smtClean="0"/>
              <a:t>Process incoming messages from </a:t>
            </a:r>
            <a:r>
              <a:rPr lang="en-US" sz="1800" dirty="0" err="1" smtClean="0"/>
              <a:t>GPS_Android</a:t>
            </a:r>
            <a:endParaRPr lang="en-US" sz="1800" dirty="0" smtClean="0"/>
          </a:p>
          <a:p>
            <a:pPr lvl="1"/>
            <a:r>
              <a:rPr lang="en-US" sz="1800" dirty="0" smtClean="0"/>
              <a:t>Dispatch optimization tasks</a:t>
            </a:r>
          </a:p>
          <a:p>
            <a:r>
              <a:rPr lang="en-US" sz="2400" dirty="0" smtClean="0"/>
              <a:t>Key features</a:t>
            </a:r>
          </a:p>
          <a:p>
            <a:pPr lvl="1"/>
            <a:r>
              <a:rPr lang="en-US" sz="1800" dirty="0" smtClean="0"/>
              <a:t>Worker design pattern</a:t>
            </a:r>
          </a:p>
          <a:p>
            <a:pPr lvl="1"/>
            <a:r>
              <a:rPr lang="en-US" sz="1800" dirty="0" smtClean="0"/>
              <a:t>Python programming language</a:t>
            </a:r>
          </a:p>
          <a:p>
            <a:r>
              <a:rPr lang="en-US" sz="2400" dirty="0" smtClean="0"/>
              <a:t>Key technologies</a:t>
            </a:r>
          </a:p>
          <a:p>
            <a:pPr lvl="1"/>
            <a:r>
              <a:rPr lang="en-US" sz="1800" dirty="0" smtClean="0"/>
              <a:t>Lightweight Flask library for </a:t>
            </a:r>
            <a:br>
              <a:rPr lang="en-US" sz="1800" dirty="0" smtClean="0"/>
            </a:br>
            <a:r>
              <a:rPr lang="en-US" sz="1800" dirty="0" smtClean="0"/>
              <a:t>HTTP server</a:t>
            </a:r>
          </a:p>
          <a:p>
            <a:pPr lvl="1"/>
            <a:r>
              <a:rPr lang="en-US" sz="1800" dirty="0" smtClean="0"/>
              <a:t>Celery task scheduling library</a:t>
            </a:r>
          </a:p>
          <a:p>
            <a:pPr lvl="1"/>
            <a:r>
              <a:rPr lang="en-US" sz="1800" dirty="0" smtClean="0"/>
              <a:t>MongoDB NoSQL database</a:t>
            </a:r>
          </a:p>
          <a:p>
            <a:pPr lvl="1"/>
            <a:r>
              <a:rPr lang="en-US" sz="1800" dirty="0" err="1" smtClean="0"/>
              <a:t>RabbitMQ</a:t>
            </a:r>
            <a:r>
              <a:rPr lang="en-US" sz="1800" dirty="0" smtClean="0"/>
              <a:t> message queue </a:t>
            </a:r>
          </a:p>
          <a:p>
            <a:pPr lvl="1"/>
            <a:endParaRPr lang="en-US" sz="1800" dirty="0"/>
          </a:p>
        </p:txBody>
      </p:sp>
    </p:spTree>
    <p:extLst>
      <p:ext uri="{BB962C8B-B14F-4D97-AF65-F5344CB8AC3E}">
        <p14:creationId xmlns:p14="http://schemas.microsoft.com/office/powerpoint/2010/main" val="2145026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r>
              <a:rPr lang="en-US" dirty="0" smtClean="0"/>
              <a:t> Subsystems</a:t>
            </a:r>
            <a:endParaRPr lang="en-US" dirty="0"/>
          </a:p>
        </p:txBody>
      </p:sp>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6" y="1196752"/>
            <a:ext cx="8540758" cy="4119592"/>
          </a:xfrm>
        </p:spPr>
      </p:pic>
      <p:sp>
        <p:nvSpPr>
          <p:cNvPr id="10" name="CustomShape 8"/>
          <p:cNvSpPr/>
          <p:nvPr/>
        </p:nvSpPr>
        <p:spPr>
          <a:xfrm>
            <a:off x="539552" y="5475496"/>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Component Diagram for </a:t>
            </a:r>
            <a:r>
              <a:rPr lang="en-US" sz="1100" b="0" strike="noStrike" spc="-1" dirty="0" err="1" smtClean="0">
                <a:solidFill>
                  <a:srgbClr val="000000"/>
                </a:solidFill>
                <a:uFill>
                  <a:solidFill>
                    <a:srgbClr val="FFFFFF"/>
                  </a:solidFill>
                </a:uFill>
                <a:latin typeface="Calibri"/>
              </a:rPr>
              <a:t>GPS_Tracker</a:t>
            </a:r>
            <a:r>
              <a:rPr lang="en-US" sz="1100" b="0" strike="noStrike" spc="-1" dirty="0" smtClean="0">
                <a:solidFill>
                  <a:srgbClr val="000000"/>
                </a:solidFill>
                <a:uFill>
                  <a:solidFill>
                    <a:srgbClr val="FFFFFF"/>
                  </a:solidFill>
                </a:uFill>
                <a:latin typeface="Calibri"/>
              </a:rPr>
              <a:t> subsystems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27461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Master-Worker Interaction Diagram</a:t>
            </a:r>
            <a:endParaRPr lang="en-US" dirty="0"/>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1052736"/>
            <a:ext cx="4881482" cy="4344927"/>
          </a:xfrm>
        </p:spPr>
      </p:pic>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 typical interaction diagram for Worker design pattern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81544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System Component Deployment</a:t>
            </a:r>
            <a:endParaRPr lang="en-US" dirty="0"/>
          </a:p>
        </p:txBody>
      </p:sp>
      <p:sp>
        <p:nvSpPr>
          <p:cNvPr id="3" name="Объект 2"/>
          <p:cNvSpPr>
            <a:spLocks noGrp="1"/>
          </p:cNvSpPr>
          <p:nvPr>
            <p:ph idx="1"/>
          </p:nvPr>
        </p:nvSpPr>
        <p:spPr/>
        <p:txBody>
          <a:bodyPr/>
          <a:lstStyle/>
          <a:p>
            <a:r>
              <a:rPr lang="en-US" dirty="0" smtClean="0"/>
              <a:t>Two main cases</a:t>
            </a:r>
          </a:p>
          <a:p>
            <a:pPr lvl="1"/>
            <a:r>
              <a:rPr lang="en-US" dirty="0" smtClean="0"/>
              <a:t>Bare-metal installation</a:t>
            </a:r>
          </a:p>
          <a:p>
            <a:pPr lvl="1"/>
            <a:r>
              <a:rPr lang="en-US" dirty="0" smtClean="0"/>
              <a:t>Containerized deployment</a:t>
            </a:r>
          </a:p>
          <a:p>
            <a:r>
              <a:rPr lang="en-US" dirty="0" smtClean="0"/>
              <a:t>Key features</a:t>
            </a:r>
          </a:p>
          <a:p>
            <a:pPr lvl="1"/>
            <a:r>
              <a:rPr lang="en-US" dirty="0" smtClean="0"/>
              <a:t>Interaction via network</a:t>
            </a:r>
          </a:p>
          <a:p>
            <a:pPr lvl="1"/>
            <a:r>
              <a:rPr lang="en-US" dirty="0" smtClean="0"/>
              <a:t>Components can be separated geographically</a:t>
            </a:r>
          </a:p>
          <a:p>
            <a:pPr lvl="1"/>
            <a:r>
              <a:rPr lang="en-US" dirty="0" smtClean="0"/>
              <a:t>Virtual machines and containers  runtime</a:t>
            </a:r>
          </a:p>
          <a:p>
            <a:r>
              <a:rPr lang="en-US" dirty="0" smtClean="0"/>
              <a:t>Reason for virtual machines</a:t>
            </a:r>
          </a:p>
          <a:p>
            <a:pPr lvl="1"/>
            <a:r>
              <a:rPr lang="en-US" dirty="0" smtClean="0"/>
              <a:t>Independence of hardware</a:t>
            </a:r>
          </a:p>
          <a:p>
            <a:pPr lvl="1"/>
            <a:r>
              <a:rPr lang="en-US" dirty="0" smtClean="0"/>
              <a:t>Virtual hardware specification control</a:t>
            </a:r>
          </a:p>
          <a:p>
            <a:pPr lvl="1"/>
            <a:r>
              <a:rPr lang="en-US" dirty="0" smtClean="0"/>
              <a:t>Single way of installation – just bring an VM image</a:t>
            </a:r>
          </a:p>
          <a:p>
            <a:r>
              <a:rPr lang="en-US" dirty="0" smtClean="0"/>
              <a:t>Reason for containers</a:t>
            </a:r>
          </a:p>
          <a:p>
            <a:pPr lvl="1"/>
            <a:r>
              <a:rPr lang="en-US" dirty="0" smtClean="0"/>
              <a:t>Provide ready-to-use program environment</a:t>
            </a:r>
          </a:p>
          <a:p>
            <a:pPr lvl="1"/>
            <a:r>
              <a:rPr lang="en-US" dirty="0" smtClean="0"/>
              <a:t>Concept isolation – explicit specification of dependencies</a:t>
            </a:r>
          </a:p>
          <a:p>
            <a:pPr lvl="1"/>
            <a:r>
              <a:rPr lang="en-US" dirty="0" smtClean="0"/>
              <a:t>Resource isolation – </a:t>
            </a:r>
            <a:r>
              <a:rPr lang="en-US" b="1" dirty="0" err="1" smtClean="0"/>
              <a:t>cgroups</a:t>
            </a:r>
            <a:r>
              <a:rPr lang="en-US" dirty="0" smtClean="0"/>
              <a:t> and </a:t>
            </a:r>
            <a:r>
              <a:rPr lang="en-US" b="1" dirty="0" smtClean="0"/>
              <a:t>namespaces</a:t>
            </a:r>
          </a:p>
          <a:p>
            <a:pPr lvl="1"/>
            <a:r>
              <a:rPr lang="en-US" dirty="0" smtClean="0"/>
              <a:t>Convenient development and deployment </a:t>
            </a:r>
          </a:p>
          <a:p>
            <a:pPr lvl="1"/>
            <a:endParaRPr lang="en-US" dirty="0"/>
          </a:p>
        </p:txBody>
      </p:sp>
      <p:pic>
        <p:nvPicPr>
          <p:cNvPr id="4" name="Рисунок 3"/>
          <p:cNvPicPr>
            <a:picLocks noChangeAspect="1"/>
          </p:cNvPicPr>
          <p:nvPr/>
        </p:nvPicPr>
        <p:blipFill>
          <a:blip r:embed="rId3"/>
          <a:stretch>
            <a:fillRect/>
          </a:stretch>
        </p:blipFill>
        <p:spPr>
          <a:xfrm>
            <a:off x="5288988" y="1196752"/>
            <a:ext cx="3833225" cy="1972006"/>
          </a:xfrm>
          <a:prstGeom prst="rect">
            <a:avLst/>
          </a:prstGeom>
        </p:spPr>
      </p:pic>
      <p:sp>
        <p:nvSpPr>
          <p:cNvPr id="5" name="CustomShape 8"/>
          <p:cNvSpPr/>
          <p:nvPr/>
        </p:nvSpPr>
        <p:spPr>
          <a:xfrm>
            <a:off x="5314571" y="3269601"/>
            <a:ext cx="3757436" cy="4616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Abstraction Layers for Hardware and Operation system virtualization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69382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Experiment Description</a:t>
            </a:r>
            <a:endParaRPr lang="en-US" dirty="0"/>
          </a:p>
        </p:txBody>
      </p:sp>
      <p:sp>
        <p:nvSpPr>
          <p:cNvPr id="5" name="Текст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04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Problem Description</a:t>
            </a:r>
            <a:endParaRPr lang="en-US" dirty="0"/>
          </a:p>
        </p:txBody>
      </p:sp>
      <p:sp>
        <p:nvSpPr>
          <p:cNvPr id="3" name="Текст 2"/>
          <p:cNvSpPr>
            <a:spLocks noGrp="1"/>
          </p:cNvSpPr>
          <p:nvPr>
            <p:ph type="body" idx="1"/>
          </p:nvPr>
        </p:nvSpPr>
        <p:spPr/>
        <p:txBody>
          <a:bodyPr/>
          <a:lstStyle/>
          <a:p>
            <a:endParaRPr lang="en-US"/>
          </a:p>
        </p:txBody>
      </p:sp>
    </p:spTree>
    <p:extLst>
      <p:ext uri="{BB962C8B-B14F-4D97-AF65-F5344CB8AC3E}">
        <p14:creationId xmlns:p14="http://schemas.microsoft.com/office/powerpoint/2010/main" val="8967677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Description</a:t>
            </a:r>
            <a:endParaRPr lang="en-US"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836712"/>
            <a:ext cx="6624736" cy="4847701"/>
          </a:xfrm>
        </p:spPr>
      </p:pic>
      <p:sp>
        <p:nvSpPr>
          <p:cNvPr id="6" name="TextBox 5"/>
          <p:cNvSpPr txBox="1"/>
          <p:nvPr/>
        </p:nvSpPr>
        <p:spPr>
          <a:xfrm>
            <a:off x="1043608" y="5778768"/>
            <a:ext cx="7803330" cy="261610"/>
          </a:xfrm>
          <a:prstGeom prst="rect">
            <a:avLst/>
          </a:prstGeom>
          <a:noFill/>
        </p:spPr>
        <p:txBody>
          <a:bodyPr wrap="square" rtlCol="0">
            <a:spAutoFit/>
          </a:bodyPr>
          <a:lstStyle/>
          <a:p>
            <a:pPr algn="ctr"/>
            <a:r>
              <a:rPr lang="en-US" sz="1100" dirty="0" smtClean="0"/>
              <a:t>Communication between components during the experiment</a:t>
            </a:r>
            <a:endParaRPr lang="en-US" sz="1100" dirty="0"/>
          </a:p>
        </p:txBody>
      </p:sp>
    </p:spTree>
    <p:extLst>
      <p:ext uri="{BB962C8B-B14F-4D97-AF65-F5344CB8AC3E}">
        <p14:creationId xmlns:p14="http://schemas.microsoft.com/office/powerpoint/2010/main" val="2870525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Network Diagram of Experiment</a:t>
            </a:r>
            <a:endParaRPr lang="ru-RU" dirty="0"/>
          </a:p>
        </p:txBody>
      </p:sp>
      <p:pic>
        <p:nvPicPr>
          <p:cNvPr id="4" name="Объект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95736" y="1124744"/>
            <a:ext cx="4536504" cy="4646893"/>
          </a:xfrm>
        </p:spPr>
      </p:pic>
      <p:sp>
        <p:nvSpPr>
          <p:cNvPr id="15" name="TextBox 14"/>
          <p:cNvSpPr txBox="1"/>
          <p:nvPr/>
        </p:nvSpPr>
        <p:spPr>
          <a:xfrm>
            <a:off x="827584" y="5619898"/>
            <a:ext cx="2386608" cy="261610"/>
          </a:xfrm>
          <a:prstGeom prst="rect">
            <a:avLst/>
          </a:prstGeom>
          <a:noFill/>
        </p:spPr>
        <p:txBody>
          <a:bodyPr wrap="square" rtlCol="0">
            <a:spAutoFit/>
          </a:bodyPr>
          <a:lstStyle/>
          <a:p>
            <a:pPr algn="ctr"/>
            <a:r>
              <a:rPr lang="en-US" sz="1100" dirty="0" smtClean="0"/>
              <a:t>A network scheme of experiment</a:t>
            </a:r>
            <a:endParaRPr lang="en-US" sz="1100" dirty="0"/>
          </a:p>
        </p:txBody>
      </p:sp>
    </p:spTree>
    <p:extLst>
      <p:ext uri="{BB962C8B-B14F-4D97-AF65-F5344CB8AC3E}">
        <p14:creationId xmlns:p14="http://schemas.microsoft.com/office/powerpoint/2010/main" val="36926668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736" y="836712"/>
            <a:ext cx="5282528" cy="4807612"/>
          </a:xfrm>
          <a:prstGeom prst="rect">
            <a:avLst/>
          </a:prstGeom>
        </p:spPr>
      </p:pic>
      <p:sp>
        <p:nvSpPr>
          <p:cNvPr id="2" name="Заголовок 1"/>
          <p:cNvSpPr>
            <a:spLocks noGrp="1"/>
          </p:cNvSpPr>
          <p:nvPr>
            <p:ph type="title"/>
          </p:nvPr>
        </p:nvSpPr>
        <p:spPr/>
        <p:txBody>
          <a:bodyPr/>
          <a:lstStyle/>
          <a:p>
            <a:r>
              <a:rPr lang="en-US" dirty="0" smtClean="0"/>
              <a:t>Sub-Optimal Case</a:t>
            </a:r>
            <a:endParaRPr lang="ru-RU" dirty="0"/>
          </a:p>
        </p:txBody>
      </p:sp>
    </p:spTree>
    <p:extLst>
      <p:ext uri="{BB962C8B-B14F-4D97-AF65-F5344CB8AC3E}">
        <p14:creationId xmlns:p14="http://schemas.microsoft.com/office/powerpoint/2010/main" val="1752448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Uniform Case</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61" y="864501"/>
            <a:ext cx="5240678" cy="4769526"/>
          </a:xfrm>
          <a:prstGeom prst="rect">
            <a:avLst/>
          </a:prstGeom>
        </p:spPr>
      </p:pic>
    </p:spTree>
    <p:extLst>
      <p:ext uri="{BB962C8B-B14F-4D97-AF65-F5344CB8AC3E}">
        <p14:creationId xmlns:p14="http://schemas.microsoft.com/office/powerpoint/2010/main" val="2516932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Near-Uniform Case</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24" y="824947"/>
            <a:ext cx="5248952" cy="4777053"/>
          </a:xfrm>
          <a:prstGeom prst="rect">
            <a:avLst/>
          </a:prstGeom>
        </p:spPr>
      </p:pic>
    </p:spTree>
    <p:extLst>
      <p:ext uri="{BB962C8B-B14F-4D97-AF65-F5344CB8AC3E}">
        <p14:creationId xmlns:p14="http://schemas.microsoft.com/office/powerpoint/2010/main" val="393004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1</a:t>
            </a:r>
            <a:endParaRPr lang="ru-RU" dirty="0"/>
          </a:p>
        </p:txBody>
      </p:sp>
      <p:sp>
        <p:nvSpPr>
          <p:cNvPr id="4"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smtClean="0"/>
              <a:t>initial try</a:t>
            </a:r>
          </a:p>
          <a:p>
            <a:pPr lvl="1"/>
            <a:r>
              <a:rPr lang="en-US" dirty="0" smtClean="0"/>
              <a:t>as many UEs as possible</a:t>
            </a:r>
          </a:p>
          <a:p>
            <a:pPr lvl="1"/>
            <a:r>
              <a:rPr lang="en-US" dirty="0" smtClean="0"/>
              <a:t>collect errors</a:t>
            </a:r>
          </a:p>
          <a:p>
            <a:r>
              <a:rPr lang="en-US" b="1" dirty="0" smtClean="0"/>
              <a:t>Conditions: </a:t>
            </a:r>
          </a:p>
          <a:p>
            <a:pPr lvl="1"/>
            <a:r>
              <a:rPr lang="en-US" dirty="0" smtClean="0"/>
              <a:t>6 UEs, 1 </a:t>
            </a:r>
            <a:r>
              <a:rPr lang="en-US" dirty="0" err="1" smtClean="0"/>
              <a:t>CnC</a:t>
            </a:r>
            <a:r>
              <a:rPr lang="en-US" dirty="0" smtClean="0"/>
              <a:t>, 2 APs</a:t>
            </a:r>
          </a:p>
          <a:p>
            <a:pPr lvl="1"/>
            <a:r>
              <a:rPr lang="en-US" dirty="0" smtClean="0"/>
              <a:t>cloudy sky, snow on the ground, -1 .. +</a:t>
            </a:r>
            <a:r>
              <a:rPr lang="en-US" dirty="0"/>
              <a:t>1 </a:t>
            </a:r>
            <a:r>
              <a:rPr lang="en-US" dirty="0" smtClean="0"/>
              <a:t>°</a:t>
            </a:r>
          </a:p>
          <a:p>
            <a:pPr lvl="1"/>
            <a:r>
              <a:rPr lang="en-US" dirty="0" smtClean="0"/>
              <a:t>Global MQTT </a:t>
            </a:r>
            <a:r>
              <a:rPr lang="en-US" dirty="0"/>
              <a:t>server to send </a:t>
            </a:r>
            <a:r>
              <a:rPr lang="en-US" dirty="0" smtClean="0"/>
              <a:t>data</a:t>
            </a:r>
          </a:p>
          <a:p>
            <a:r>
              <a:rPr lang="en-US" b="1" dirty="0" smtClean="0"/>
              <a:t>Decisions: </a:t>
            </a:r>
            <a:endParaRPr lang="tt-RU" dirty="0"/>
          </a:p>
          <a:p>
            <a:pPr lvl="1"/>
            <a:r>
              <a:rPr lang="en-US" dirty="0" smtClean="0"/>
              <a:t>resolve </a:t>
            </a:r>
            <a:r>
              <a:rPr lang="en-US" dirty="0"/>
              <a:t>the second AP failure reasons</a:t>
            </a:r>
          </a:p>
          <a:p>
            <a:pPr lvl="1"/>
            <a:r>
              <a:rPr lang="en-US" dirty="0"/>
              <a:t>a</a:t>
            </a:r>
            <a:r>
              <a:rPr lang="en-US" dirty="0" smtClean="0"/>
              <a:t>dd logs to UEs</a:t>
            </a:r>
            <a:endParaRPr lang="ru-RU" dirty="0"/>
          </a:p>
        </p:txBody>
      </p:sp>
    </p:spTree>
    <p:extLst>
      <p:ext uri="{BB962C8B-B14F-4D97-AF65-F5344CB8AC3E}">
        <p14:creationId xmlns:p14="http://schemas.microsoft.com/office/powerpoint/2010/main" val="1394676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2</a:t>
            </a:r>
            <a:endParaRPr lang="ru-RU" dirty="0"/>
          </a:p>
        </p:txBody>
      </p:sp>
      <p:sp>
        <p:nvSpPr>
          <p:cNvPr id="9"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heck new speed estimation algorithm</a:t>
            </a:r>
          </a:p>
          <a:p>
            <a:pPr lvl="1"/>
            <a:r>
              <a:rPr lang="en-US" dirty="0" smtClean="0"/>
              <a:t>discover UEs errors using logs</a:t>
            </a:r>
          </a:p>
          <a:p>
            <a:pPr lvl="1"/>
            <a:r>
              <a:rPr lang="en-US" dirty="0"/>
              <a:t>b</a:t>
            </a:r>
            <a:r>
              <a:rPr lang="en-US" dirty="0" smtClean="0"/>
              <a:t>etter track overall changes in front-end</a:t>
            </a:r>
          </a:p>
          <a:p>
            <a:r>
              <a:rPr lang="en-US" b="1" dirty="0" smtClean="0"/>
              <a:t>Conditions: </a:t>
            </a:r>
          </a:p>
          <a:p>
            <a:pPr lvl="1"/>
            <a:r>
              <a:rPr lang="en-US" dirty="0" smtClean="0"/>
              <a:t>3 UEs, 1 </a:t>
            </a:r>
            <a:r>
              <a:rPr lang="en-US" dirty="0" err="1" smtClean="0"/>
              <a:t>CnC</a:t>
            </a:r>
            <a:r>
              <a:rPr lang="en-US" dirty="0" smtClean="0"/>
              <a:t>, 1 APs</a:t>
            </a:r>
          </a:p>
          <a:p>
            <a:pPr lvl="1"/>
            <a:r>
              <a:rPr lang="en-US" dirty="0" smtClean="0"/>
              <a:t>clear sky, no snow, strong winds</a:t>
            </a:r>
          </a:p>
          <a:p>
            <a:pPr lvl="1"/>
            <a:r>
              <a:rPr lang="en-US" dirty="0" smtClean="0"/>
              <a:t>Local MQTT server to send data</a:t>
            </a:r>
          </a:p>
          <a:p>
            <a:r>
              <a:rPr lang="en-US" b="1" dirty="0" smtClean="0"/>
              <a:t>Decisions: </a:t>
            </a:r>
            <a:endParaRPr lang="tt-RU" dirty="0"/>
          </a:p>
          <a:p>
            <a:pPr lvl="1"/>
            <a:r>
              <a:rPr lang="en-US" dirty="0"/>
              <a:t>add logging to APs as well</a:t>
            </a:r>
          </a:p>
          <a:p>
            <a:pPr lvl="1"/>
            <a:r>
              <a:rPr lang="en-US" dirty="0"/>
              <a:t>implement direct HTTP requests</a:t>
            </a:r>
          </a:p>
        </p:txBody>
      </p:sp>
    </p:spTree>
    <p:extLst>
      <p:ext uri="{BB962C8B-B14F-4D97-AF65-F5344CB8AC3E}">
        <p14:creationId xmlns:p14="http://schemas.microsoft.com/office/powerpoint/2010/main" val="3207377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3</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ompare HTTP </a:t>
            </a:r>
            <a:r>
              <a:rPr lang="en-US" dirty="0"/>
              <a:t>requests instead of </a:t>
            </a:r>
            <a:r>
              <a:rPr lang="en-US" dirty="0" smtClean="0"/>
              <a:t>MQTT</a:t>
            </a:r>
          </a:p>
          <a:p>
            <a:pPr lvl="1"/>
            <a:r>
              <a:rPr lang="en-US" dirty="0"/>
              <a:t>c</a:t>
            </a:r>
            <a:r>
              <a:rPr lang="en-US" dirty="0" smtClean="0"/>
              <a:t>ompletely refactored app</a:t>
            </a:r>
          </a:p>
          <a:p>
            <a:r>
              <a:rPr lang="en-US" b="1" dirty="0" smtClean="0"/>
              <a:t>Conditions: </a:t>
            </a:r>
          </a:p>
          <a:p>
            <a:pPr lvl="1"/>
            <a:r>
              <a:rPr lang="en-US" dirty="0" smtClean="0"/>
              <a:t>3 UEs, 1 </a:t>
            </a:r>
            <a:r>
              <a:rPr lang="en-US" dirty="0" err="1" smtClean="0"/>
              <a:t>CnC</a:t>
            </a:r>
            <a:r>
              <a:rPr lang="en-US" dirty="0" smtClean="0"/>
              <a:t>, 1 APs</a:t>
            </a:r>
          </a:p>
          <a:p>
            <a:pPr lvl="1"/>
            <a:r>
              <a:rPr lang="en-US" dirty="0"/>
              <a:t>i</a:t>
            </a:r>
            <a:r>
              <a:rPr lang="en-US" dirty="0" smtClean="0"/>
              <a:t>ndoor (TU </a:t>
            </a:r>
            <a:r>
              <a:rPr lang="en-US" dirty="0" err="1" smtClean="0"/>
              <a:t>Ilmenau</a:t>
            </a:r>
            <a:r>
              <a:rPr lang="en-US" dirty="0" smtClean="0"/>
              <a:t> Mensa building)</a:t>
            </a:r>
          </a:p>
          <a:p>
            <a:pPr lvl="1"/>
            <a:r>
              <a:rPr lang="en-US" dirty="0" smtClean="0"/>
              <a:t>Local HTTP Server</a:t>
            </a:r>
          </a:p>
          <a:p>
            <a:r>
              <a:rPr lang="en-US" b="1" dirty="0" smtClean="0"/>
              <a:t>Decisions: </a:t>
            </a:r>
            <a:endParaRPr lang="tt-RU" dirty="0"/>
          </a:p>
          <a:p>
            <a:pPr lvl="1"/>
            <a:r>
              <a:rPr lang="en-US" dirty="0"/>
              <a:t>o</a:t>
            </a:r>
            <a:r>
              <a:rPr lang="en-US" dirty="0" smtClean="0"/>
              <a:t>ne more scaled-up experiment</a:t>
            </a:r>
          </a:p>
          <a:p>
            <a:pPr lvl="1"/>
            <a:r>
              <a:rPr lang="en-US" dirty="0"/>
              <a:t>r</a:t>
            </a:r>
            <a:r>
              <a:rPr lang="en-US" dirty="0" smtClean="0"/>
              <a:t>un placement algorithm</a:t>
            </a:r>
            <a:endParaRPr lang="en-US" dirty="0"/>
          </a:p>
        </p:txBody>
      </p:sp>
    </p:spTree>
    <p:extLst>
      <p:ext uri="{BB962C8B-B14F-4D97-AF65-F5344CB8AC3E}">
        <p14:creationId xmlns:p14="http://schemas.microsoft.com/office/powerpoint/2010/main" val="78915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1"/>
          </a:xfrm>
          <a:prstGeom prst="rect">
            <a:avLst/>
          </a:prstGeom>
        </p:spPr>
      </p:pic>
    </p:spTree>
    <p:extLst>
      <p:ext uri="{BB962C8B-B14F-4D97-AF65-F5344CB8AC3E}">
        <p14:creationId xmlns:p14="http://schemas.microsoft.com/office/powerpoint/2010/main" val="209068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0"/>
          </a:xfrm>
          <a:prstGeom prst="rect">
            <a:avLst/>
          </a:prstGeom>
        </p:spPr>
      </p:pic>
    </p:spTree>
    <p:extLst>
      <p:ext uri="{BB962C8B-B14F-4D97-AF65-F5344CB8AC3E}">
        <p14:creationId xmlns:p14="http://schemas.microsoft.com/office/powerpoint/2010/main" val="3231199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256000" y="4971960"/>
            <a:ext cx="3671640" cy="42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ea typeface="DejaVu Sans"/>
              </a:rPr>
              <a:t>Increasing</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coverage</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and</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capacity</a:t>
            </a:r>
            <a:r>
              <a:rPr lang="ru-RU" sz="1100" b="0" strike="noStrike" spc="-1" dirty="0">
                <a:solidFill>
                  <a:srgbClr val="000000"/>
                </a:solidFill>
                <a:uFill>
                  <a:solidFill>
                    <a:srgbClr val="FFFFFF"/>
                  </a:solidFill>
                </a:uFill>
                <a:latin typeface="Calibri"/>
                <a:ea typeface="DejaVu Sans"/>
              </a:rPr>
              <a:t> </a:t>
            </a:r>
            <a:endParaRPr lang="ru-RU" sz="1800" b="0" strike="noStrike" spc="-1" dirty="0">
              <a:solidFill>
                <a:srgbClr val="000000"/>
              </a:solidFill>
              <a:uFill>
                <a:solidFill>
                  <a:srgbClr val="FFFFFF"/>
                </a:solidFill>
              </a:uFill>
              <a:latin typeface="Arial"/>
            </a:endParaRPr>
          </a:p>
          <a:p>
            <a:pPr algn="ctr">
              <a:lnSpc>
                <a:spcPct val="100000"/>
              </a:lnSpc>
            </a:pPr>
            <a:r>
              <a:rPr lang="ru-RU" sz="1100" b="0" strike="noStrike" spc="-1" dirty="0" err="1">
                <a:solidFill>
                  <a:srgbClr val="000000"/>
                </a:solidFill>
                <a:uFill>
                  <a:solidFill>
                    <a:srgbClr val="FFFFFF"/>
                  </a:solidFill>
                </a:uFill>
                <a:latin typeface="Calibri"/>
                <a:ea typeface="DejaVu Sans"/>
              </a:rPr>
              <a:t>with</a:t>
            </a:r>
            <a:r>
              <a:rPr lang="ru-RU" sz="1100" b="0" strike="noStrike" spc="-1" dirty="0">
                <a:solidFill>
                  <a:srgbClr val="000000"/>
                </a:solidFill>
                <a:uFill>
                  <a:solidFill>
                    <a:srgbClr val="FFFFFF"/>
                  </a:solidFill>
                </a:uFill>
                <a:latin typeface="Calibri"/>
                <a:ea typeface="DejaVu Sans"/>
              </a:rPr>
              <a:t> UAV </a:t>
            </a:r>
            <a:r>
              <a:rPr lang="ru-RU" sz="1100" b="0" strike="noStrike" spc="-1" dirty="0" err="1">
                <a:solidFill>
                  <a:srgbClr val="000000"/>
                </a:solidFill>
                <a:uFill>
                  <a:solidFill>
                    <a:srgbClr val="FFFFFF"/>
                  </a:solidFill>
                </a:uFill>
                <a:latin typeface="Calibri"/>
                <a:ea typeface="DejaVu Sans"/>
              </a:rPr>
              <a:t>equipped</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with</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base</a:t>
            </a:r>
            <a:r>
              <a:rPr lang="ru-RU" sz="1100" b="0" strike="noStrike" spc="-1" dirty="0">
                <a:solidFill>
                  <a:srgbClr val="000000"/>
                </a:solidFill>
                <a:uFill>
                  <a:solidFill>
                    <a:srgbClr val="FFFFFF"/>
                  </a:solidFill>
                </a:uFill>
                <a:latin typeface="Calibri"/>
                <a:ea typeface="DejaVu Sans"/>
              </a:rPr>
              <a:t> </a:t>
            </a:r>
            <a:r>
              <a:rPr lang="ru-RU" sz="1100" b="0" strike="noStrike" spc="-1" dirty="0" err="1">
                <a:solidFill>
                  <a:srgbClr val="000000"/>
                </a:solidFill>
                <a:uFill>
                  <a:solidFill>
                    <a:srgbClr val="FFFFFF"/>
                  </a:solidFill>
                </a:uFill>
                <a:latin typeface="Calibri"/>
                <a:ea typeface="DejaVu Sans"/>
              </a:rPr>
              <a:t>stations</a:t>
            </a:r>
            <a:r>
              <a:rPr lang="ru-RU" sz="1100" b="0" strike="noStrike" spc="-1" dirty="0">
                <a:solidFill>
                  <a:srgbClr val="000000"/>
                </a:solidFill>
                <a:uFill>
                  <a:solidFill>
                    <a:srgbClr val="FFFFFF"/>
                  </a:solidFill>
                </a:uFill>
                <a:latin typeface="Calibri"/>
                <a:ea typeface="DejaVu Sans"/>
              </a:rPr>
              <a:t>[1]</a:t>
            </a:r>
            <a:endParaRPr lang="ru-RU" sz="1800" b="0" strike="noStrike" spc="-1" dirty="0">
              <a:solidFill>
                <a:srgbClr val="000000"/>
              </a:solidFill>
              <a:uFill>
                <a:solidFill>
                  <a:srgbClr val="FFFFFF"/>
                </a:solidFill>
              </a:uFill>
              <a:latin typeface="Arial"/>
            </a:endParaRPr>
          </a:p>
        </p:txBody>
      </p:sp>
      <p:sp>
        <p:nvSpPr>
          <p:cNvPr id="170" name="CustomShape 2"/>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Motivation</a:t>
            </a:r>
            <a:endParaRPr lang="ru-RU" sz="1800" b="0" strike="noStrike" spc="-1">
              <a:solidFill>
                <a:srgbClr val="000000"/>
              </a:solidFill>
              <a:uFill>
                <a:solidFill>
                  <a:srgbClr val="FFFFFF"/>
                </a:solidFill>
              </a:uFill>
              <a:latin typeface="Arial"/>
            </a:endParaRPr>
          </a:p>
        </p:txBody>
      </p:sp>
      <p:sp>
        <p:nvSpPr>
          <p:cNvPr id="171" name="CustomShape 3"/>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280">
              <a:lnSpc>
                <a:spcPct val="100000"/>
              </a:lnSpc>
              <a:buClr>
                <a:srgbClr val="000000"/>
              </a:buClr>
              <a:buFont typeface="Arial"/>
              <a:buChar char="•"/>
            </a:pPr>
            <a:r>
              <a:rPr lang="en-US" spc="-1" dirty="0" smtClean="0">
                <a:solidFill>
                  <a:srgbClr val="000000"/>
                </a:solidFill>
                <a:uFill>
                  <a:solidFill>
                    <a:srgbClr val="FFFFFF"/>
                  </a:solidFill>
                </a:uFill>
                <a:latin typeface="Arial"/>
                <a:ea typeface="DejaVu Sans"/>
              </a:rPr>
              <a:t>Demands</a:t>
            </a:r>
            <a:r>
              <a:rPr lang="ru-RU" spc="-1" dirty="0" smtClean="0">
                <a:solidFill>
                  <a:srgbClr val="000000"/>
                </a:solidFill>
                <a:uFill>
                  <a:solidFill>
                    <a:srgbClr val="FFFFFF"/>
                  </a:solidFill>
                </a:uFill>
                <a:latin typeface="Arial"/>
                <a:ea typeface="DejaVu Sans"/>
              </a:rPr>
              <a:t> </a:t>
            </a:r>
            <a:r>
              <a:rPr lang="en-US" spc="-1" dirty="0" smtClean="0">
                <a:solidFill>
                  <a:srgbClr val="000000"/>
                </a:solidFill>
                <a:uFill>
                  <a:solidFill>
                    <a:srgbClr val="FFFFFF"/>
                  </a:solidFill>
                </a:uFill>
                <a:latin typeface="Arial"/>
                <a:ea typeface="DejaVu Sans"/>
              </a:rPr>
              <a:t> of mobile users increasing</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en-US" sz="1400" b="0" strike="noStrike" spc="-1" dirty="0" smtClean="0">
                <a:solidFill>
                  <a:srgbClr val="000000"/>
                </a:solidFill>
                <a:uFill>
                  <a:solidFill>
                    <a:srgbClr val="FFFFFF"/>
                  </a:solidFill>
                </a:uFill>
                <a:latin typeface="Arial"/>
                <a:ea typeface="DejaVu Sans"/>
              </a:rPr>
              <a:t>Higher speed, lower latency</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en-US" sz="1400" b="0" strike="noStrike" spc="-1" dirty="0" smtClean="0">
                <a:solidFill>
                  <a:srgbClr val="000000"/>
                </a:solidFill>
                <a:uFill>
                  <a:solidFill>
                    <a:srgbClr val="FFFFFF"/>
                  </a:solidFill>
                </a:uFill>
                <a:latin typeface="Arial"/>
                <a:ea typeface="DejaVu Sans"/>
              </a:rPr>
              <a:t>More data and available services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en-US" spc="-1" dirty="0" smtClean="0">
                <a:solidFill>
                  <a:srgbClr val="000000"/>
                </a:solidFill>
                <a:uFill>
                  <a:solidFill>
                    <a:srgbClr val="FFFFFF"/>
                  </a:solidFill>
                </a:uFill>
                <a:latin typeface="Arial"/>
              </a:rPr>
              <a:t>Tendency to place base station closer</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2G:  </a:t>
            </a:r>
            <a:r>
              <a:rPr lang="en-US" sz="1400" b="0" strike="noStrike" spc="-1" dirty="0" smtClean="0">
                <a:solidFill>
                  <a:srgbClr val="000000"/>
                </a:solidFill>
                <a:uFill>
                  <a:solidFill>
                    <a:srgbClr val="FFFFFF"/>
                  </a:solidFill>
                </a:uFill>
                <a:latin typeface="Arial"/>
                <a:ea typeface="DejaVu Sans"/>
              </a:rPr>
              <a:t>Macr</a:t>
            </a:r>
            <a:r>
              <a:rPr lang="en-US" sz="1400" spc="-1" dirty="0" smtClean="0">
                <a:solidFill>
                  <a:srgbClr val="000000"/>
                </a:solidFill>
                <a:uFill>
                  <a:solidFill>
                    <a:srgbClr val="FFFFFF"/>
                  </a:solidFill>
                </a:uFill>
                <a:latin typeface="Arial"/>
                <a:ea typeface="DejaVu Sans"/>
              </a:rPr>
              <a:t>o 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3G - 4G: </a:t>
            </a:r>
            <a:r>
              <a:rPr lang="en-US" sz="1400" b="0" strike="noStrike" spc="-1" dirty="0" smtClean="0">
                <a:solidFill>
                  <a:srgbClr val="000000"/>
                </a:solidFill>
                <a:uFill>
                  <a:solidFill>
                    <a:srgbClr val="FFFFFF"/>
                  </a:solidFill>
                </a:uFill>
                <a:latin typeface="Arial"/>
                <a:ea typeface="DejaVu Sans"/>
              </a:rPr>
              <a:t>Micro 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5G: </a:t>
            </a:r>
            <a:r>
              <a:rPr lang="en-US" sz="1400" b="0" strike="noStrike" spc="-1" dirty="0" smtClean="0">
                <a:solidFill>
                  <a:srgbClr val="000000"/>
                </a:solidFill>
                <a:uFill>
                  <a:solidFill>
                    <a:srgbClr val="FFFFFF"/>
                  </a:solidFill>
                </a:uFill>
                <a:latin typeface="Arial"/>
                <a:ea typeface="DejaVu Sans"/>
              </a:rPr>
              <a:t>Pico cells</a:t>
            </a:r>
            <a:endParaRPr lang="en-US" spc="-1" dirty="0">
              <a:solidFill>
                <a:srgbClr val="000000"/>
              </a:solidFill>
              <a:uFill>
                <a:solidFill>
                  <a:srgbClr val="FFFFFF"/>
                </a:solidFill>
              </a:uFill>
              <a:latin typeface="Arial"/>
            </a:endParaRPr>
          </a:p>
          <a:p>
            <a:pPr marL="287550" indent="-285750">
              <a:buClr>
                <a:srgbClr val="000000"/>
              </a:buClr>
              <a:buFont typeface="Arial" panose="020B0604020202020204" pitchFamily="34" charset="0"/>
              <a:buChar char="•"/>
            </a:pPr>
            <a:r>
              <a:rPr lang="en-US" spc="-1" dirty="0" smtClean="0">
                <a:solidFill>
                  <a:srgbClr val="000000"/>
                </a:solidFill>
                <a:uFill>
                  <a:solidFill>
                    <a:srgbClr val="FFFFFF"/>
                  </a:solidFill>
                </a:uFill>
                <a:latin typeface="Arial"/>
                <a:ea typeface="DejaVu Sans"/>
              </a:rPr>
              <a:t>Idea:</a:t>
            </a:r>
            <a:r>
              <a:rPr lang="ru-RU" b="0" strike="noStrike" spc="-1" dirty="0" smtClean="0">
                <a:solidFill>
                  <a:srgbClr val="000000"/>
                </a:solidFill>
                <a:uFill>
                  <a:solidFill>
                    <a:srgbClr val="FFFFFF"/>
                  </a:solidFill>
                </a:uFill>
                <a:latin typeface="Arial"/>
                <a:ea typeface="DejaVu Sans"/>
              </a:rPr>
              <a:t> </a:t>
            </a:r>
            <a:r>
              <a:rPr lang="ru-RU" b="1" strike="noStrike" spc="-1" dirty="0" err="1">
                <a:solidFill>
                  <a:srgbClr val="000000"/>
                </a:solidFill>
                <a:uFill>
                  <a:solidFill>
                    <a:srgbClr val="FFFFFF"/>
                  </a:solidFill>
                </a:uFill>
                <a:latin typeface="Arial"/>
                <a:ea typeface="DejaVu Sans"/>
              </a:rPr>
              <a:t>Unmanned</a:t>
            </a:r>
            <a:r>
              <a:rPr lang="ru-RU" b="1" strike="noStrike" spc="-1" dirty="0">
                <a:solidFill>
                  <a:srgbClr val="000000"/>
                </a:solidFill>
                <a:uFill>
                  <a:solidFill>
                    <a:srgbClr val="FFFFFF"/>
                  </a:solidFill>
                </a:uFill>
                <a:latin typeface="Arial"/>
                <a:ea typeface="DejaVu Sans"/>
              </a:rPr>
              <a:t> </a:t>
            </a:r>
            <a:r>
              <a:rPr lang="ru-RU" b="1" strike="noStrike" spc="-1" dirty="0" err="1">
                <a:solidFill>
                  <a:srgbClr val="000000"/>
                </a:solidFill>
                <a:uFill>
                  <a:solidFill>
                    <a:srgbClr val="FFFFFF"/>
                  </a:solidFill>
                </a:uFill>
                <a:latin typeface="Arial"/>
                <a:ea typeface="DejaVu Sans"/>
              </a:rPr>
              <a:t>Aerial</a:t>
            </a:r>
            <a:r>
              <a:rPr lang="ru-RU" b="1" strike="noStrike" spc="-1" dirty="0">
                <a:solidFill>
                  <a:srgbClr val="000000"/>
                </a:solidFill>
                <a:uFill>
                  <a:solidFill>
                    <a:srgbClr val="FFFFFF"/>
                  </a:solidFill>
                </a:uFill>
                <a:latin typeface="Arial"/>
                <a:ea typeface="DejaVu Sans"/>
              </a:rPr>
              <a:t> </a:t>
            </a:r>
            <a:r>
              <a:rPr lang="ru-RU" b="1" strike="noStrike" spc="-1" dirty="0" err="1">
                <a:solidFill>
                  <a:srgbClr val="000000"/>
                </a:solidFill>
                <a:uFill>
                  <a:solidFill>
                    <a:srgbClr val="FFFFFF"/>
                  </a:solidFill>
                </a:uFill>
                <a:latin typeface="Arial"/>
                <a:ea typeface="DejaVu Sans"/>
              </a:rPr>
              <a:t>Vehicle</a:t>
            </a:r>
            <a:r>
              <a:rPr lang="ru-RU" b="1" strike="noStrike" spc="-1" dirty="0">
                <a:solidFill>
                  <a:srgbClr val="000000"/>
                </a:solidFill>
                <a:uFill>
                  <a:solidFill>
                    <a:srgbClr val="FFFFFF"/>
                  </a:solidFill>
                </a:uFill>
                <a:latin typeface="Arial"/>
                <a:ea typeface="DejaVu Sans"/>
              </a:rPr>
              <a:t> </a:t>
            </a:r>
            <a:r>
              <a:rPr lang="ru-RU" b="1" strike="noStrike" spc="-1" dirty="0" err="1">
                <a:solidFill>
                  <a:srgbClr val="000000"/>
                </a:solidFill>
                <a:uFill>
                  <a:solidFill>
                    <a:srgbClr val="FFFFFF"/>
                  </a:solidFill>
                </a:uFill>
                <a:latin typeface="Arial"/>
                <a:ea typeface="DejaVu Sans"/>
              </a:rPr>
              <a:t>with</a:t>
            </a:r>
            <a:endParaRPr lang="ru-RU" b="0" strike="noStrike" spc="-1" dirty="0">
              <a:solidFill>
                <a:srgbClr val="000000"/>
              </a:solidFill>
              <a:uFill>
                <a:solidFill>
                  <a:srgbClr val="FFFFFF"/>
                </a:solidFill>
              </a:uFill>
              <a:latin typeface="Arial"/>
            </a:endParaRPr>
          </a:p>
          <a:p>
            <a:pPr marL="1800">
              <a:lnSpc>
                <a:spcPct val="100000"/>
              </a:lnSpc>
              <a:buClr>
                <a:srgbClr val="000000"/>
              </a:buClr>
            </a:pPr>
            <a:r>
              <a:rPr lang="en-US" sz="1800" b="1" strike="noStrike" spc="-1" dirty="0" smtClean="0">
                <a:solidFill>
                  <a:srgbClr val="000000"/>
                </a:solidFill>
                <a:uFill>
                  <a:solidFill>
                    <a:srgbClr val="FFFFFF"/>
                  </a:solidFill>
                </a:uFill>
                <a:latin typeface="Arial"/>
                <a:ea typeface="DejaVu Sans"/>
              </a:rPr>
              <a:t>	</a:t>
            </a:r>
            <a:r>
              <a:rPr lang="ru-RU" sz="1800" b="1" strike="noStrike" spc="-1" dirty="0" err="1" smtClean="0">
                <a:solidFill>
                  <a:srgbClr val="000000"/>
                </a:solidFill>
                <a:uFill>
                  <a:solidFill>
                    <a:srgbClr val="FFFFFF"/>
                  </a:solidFill>
                </a:uFill>
                <a:latin typeface="Arial"/>
                <a:ea typeface="DejaVu Sans"/>
              </a:rPr>
              <a:t>Base</a:t>
            </a:r>
            <a:r>
              <a:rPr lang="ru-RU" sz="1800" b="1" strike="noStrike" spc="-1" dirty="0" smtClean="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Stations</a:t>
            </a:r>
            <a:r>
              <a:rPr lang="ru-RU" sz="1800" b="1" strike="noStrike" spc="-1" dirty="0">
                <a:solidFill>
                  <a:srgbClr val="000000"/>
                </a:solidFill>
                <a:uFill>
                  <a:solidFill>
                    <a:srgbClr val="FFFFFF"/>
                  </a:solidFill>
                </a:uFill>
                <a:latin typeface="Arial"/>
                <a:ea typeface="DejaVu Sans"/>
              </a:rPr>
              <a:t> (UAV-BS)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Problems</a:t>
            </a:r>
            <a:r>
              <a:rPr lang="ru-RU" sz="18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design</a:t>
            </a:r>
            <a:r>
              <a:rPr lang="ru-RU" sz="1400" b="0" strike="noStrike" spc="-1" dirty="0">
                <a:solidFill>
                  <a:srgbClr val="000000"/>
                </a:solidFill>
                <a:uFill>
                  <a:solidFill>
                    <a:srgbClr val="FFFFFF"/>
                  </a:solidFill>
                </a:uFill>
                <a:latin typeface="Arial"/>
                <a:ea typeface="DejaVu Sans"/>
              </a:rPr>
              <a:t> a </a:t>
            </a:r>
            <a:r>
              <a:rPr lang="ru-RU" sz="1400" b="0" strike="noStrike" spc="-1" dirty="0" err="1">
                <a:solidFill>
                  <a:srgbClr val="000000"/>
                </a:solidFill>
                <a:uFill>
                  <a:solidFill>
                    <a:srgbClr val="FFFFFF"/>
                  </a:solidFill>
                </a:uFill>
                <a:latin typeface="Arial"/>
                <a:ea typeface="DejaVu Sans"/>
              </a:rPr>
              <a:t>placement</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evaluate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correctness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coordinate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elements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smtClean="0">
                <a:solidFill>
                  <a:srgbClr val="000000"/>
                </a:solidFill>
                <a:uFill>
                  <a:solidFill>
                    <a:srgbClr val="FFFFFF"/>
                  </a:solidFill>
                </a:uFill>
                <a:latin typeface="Arial"/>
                <a:ea typeface="DejaVu Sans"/>
              </a:rPr>
              <a:t>mobile</a:t>
            </a:r>
            <a:r>
              <a:rPr lang="en-US" sz="1400" b="0" strike="noStrike" spc="-1" dirty="0" smtClean="0">
                <a:solidFill>
                  <a:srgbClr val="000000"/>
                </a:solidFill>
                <a:uFill>
                  <a:solidFill>
                    <a:srgbClr val="FFFFFF"/>
                  </a:solidFill>
                </a:uFill>
                <a:latin typeface="Arial"/>
                <a:ea typeface="DejaVu Sans"/>
              </a:rPr>
              <a:t/>
            </a:r>
            <a:br>
              <a:rPr lang="en-US" sz="1400" b="0" strike="noStrike" spc="-1" dirty="0" smtClean="0">
                <a:solidFill>
                  <a:srgbClr val="000000"/>
                </a:solidFill>
                <a:uFill>
                  <a:solidFill>
                    <a:srgbClr val="FFFFFF"/>
                  </a:solidFill>
                </a:uFill>
                <a:latin typeface="Arial"/>
                <a:ea typeface="DejaVu Sans"/>
              </a:rPr>
            </a:br>
            <a:r>
              <a:rPr lang="ru-RU" sz="1400" b="0" strike="noStrike" spc="-1" dirty="0" err="1" smtClean="0">
                <a:solidFill>
                  <a:srgbClr val="000000"/>
                </a:solidFill>
                <a:uFill>
                  <a:solidFill>
                    <a:srgbClr val="FFFFFF"/>
                  </a:solidFill>
                </a:uFill>
                <a:latin typeface="Arial"/>
                <a:ea typeface="DejaVu Sans"/>
              </a:rPr>
              <a:t>communication</a:t>
            </a:r>
            <a:r>
              <a:rPr lang="ru-RU" sz="1400" b="0" strike="noStrike" spc="-1" dirty="0" smtClean="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system</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infrastructure</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p:txBody>
      </p:sp>
      <p:pic>
        <p:nvPicPr>
          <p:cNvPr id="172" name="Рисунок 171"/>
          <p:cNvPicPr/>
          <p:nvPr/>
        </p:nvPicPr>
        <p:blipFill>
          <a:blip r:embed="rId2"/>
          <a:stretch/>
        </p:blipFill>
        <p:spPr>
          <a:xfrm>
            <a:off x="5256000" y="1964880"/>
            <a:ext cx="3671640" cy="2928240"/>
          </a:xfrm>
          <a:prstGeom prst="rect">
            <a:avLst/>
          </a:prstGeom>
          <a:ln>
            <a:noFill/>
          </a:ln>
        </p:spPr>
      </p:pic>
    </p:spTree>
    <p:extLst>
      <p:ext uri="{BB962C8B-B14F-4D97-AF65-F5344CB8AC3E}">
        <p14:creationId xmlns:p14="http://schemas.microsoft.com/office/powerpoint/2010/main" val="2962948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4312"/>
            <a:ext cx="6984776" cy="5986951"/>
          </a:xfrm>
          <a:prstGeom prst="rect">
            <a:avLst/>
          </a:prstGeom>
        </p:spPr>
      </p:pic>
    </p:spTree>
    <p:extLst>
      <p:ext uri="{BB962C8B-B14F-4D97-AF65-F5344CB8AC3E}">
        <p14:creationId xmlns:p14="http://schemas.microsoft.com/office/powerpoint/2010/main" val="381390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4</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three cases (sub-optimal, uniform, near-optimal</a:t>
            </a:r>
            <a:r>
              <a:rPr lang="en-US" dirty="0" smtClean="0"/>
              <a:t>)</a:t>
            </a:r>
          </a:p>
          <a:p>
            <a:pPr lvl="1"/>
            <a:r>
              <a:rPr lang="en-US" dirty="0"/>
              <a:t>r</a:t>
            </a:r>
            <a:r>
              <a:rPr lang="en-US" dirty="0" smtClean="0"/>
              <a:t>un placement algorithm</a:t>
            </a:r>
          </a:p>
          <a:p>
            <a:r>
              <a:rPr lang="en-US" b="1" dirty="0" smtClean="0"/>
              <a:t>Conditions: </a:t>
            </a:r>
          </a:p>
          <a:p>
            <a:pPr lvl="1"/>
            <a:r>
              <a:rPr lang="en-US" dirty="0"/>
              <a:t>6</a:t>
            </a:r>
            <a:r>
              <a:rPr lang="en-US" dirty="0" smtClean="0"/>
              <a:t> UEs, 1 </a:t>
            </a:r>
            <a:r>
              <a:rPr lang="en-US" dirty="0" err="1" smtClean="0"/>
              <a:t>CnC</a:t>
            </a:r>
            <a:r>
              <a:rPr lang="en-US" dirty="0" smtClean="0"/>
              <a:t>, 2 APs</a:t>
            </a:r>
          </a:p>
          <a:p>
            <a:pPr lvl="1"/>
            <a:r>
              <a:rPr lang="en-US" dirty="0"/>
              <a:t>l</a:t>
            </a:r>
            <a:r>
              <a:rPr lang="en-US" dirty="0" smtClean="0"/>
              <a:t>ight rain</a:t>
            </a:r>
          </a:p>
          <a:p>
            <a:r>
              <a:rPr lang="en-US" b="1" dirty="0" smtClean="0"/>
              <a:t>Decisions: </a:t>
            </a:r>
            <a:endParaRPr lang="tt-RU" dirty="0"/>
          </a:p>
          <a:p>
            <a:pPr lvl="1"/>
            <a:r>
              <a:rPr lang="en-US" dirty="0" smtClean="0"/>
              <a:t>analyze collected data</a:t>
            </a:r>
          </a:p>
          <a:p>
            <a:pPr lvl="1"/>
            <a:r>
              <a:rPr lang="en-US" dirty="0" smtClean="0"/>
              <a:t>figure out why 2 UEs positions were wrong</a:t>
            </a:r>
            <a:endParaRPr lang="en-US" dirty="0"/>
          </a:p>
        </p:txBody>
      </p:sp>
    </p:spTree>
    <p:extLst>
      <p:ext uri="{BB962C8B-B14F-4D97-AF65-F5344CB8AC3E}">
        <p14:creationId xmlns:p14="http://schemas.microsoft.com/office/powerpoint/2010/main" val="237043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Signal Quality for Sub-Optimal Case</a:t>
            </a:r>
            <a:endParaRPr lang="en-US"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81" y="868444"/>
            <a:ext cx="5903639" cy="5060263"/>
          </a:xfrm>
          <a:prstGeom prst="rect">
            <a:avLst/>
          </a:prstGeom>
        </p:spPr>
      </p:pic>
    </p:spTree>
    <p:extLst>
      <p:ext uri="{BB962C8B-B14F-4D97-AF65-F5344CB8AC3E}">
        <p14:creationId xmlns:p14="http://schemas.microsoft.com/office/powerpoint/2010/main" val="1764708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836712"/>
            <a:ext cx="5904656" cy="5061133"/>
          </a:xfrm>
          <a:prstGeom prst="rect">
            <a:avLst/>
          </a:prstGeom>
        </p:spPr>
      </p:pic>
      <p:sp>
        <p:nvSpPr>
          <p:cNvPr id="2" name="Заголовок 1"/>
          <p:cNvSpPr>
            <a:spLocks noGrp="1"/>
          </p:cNvSpPr>
          <p:nvPr>
            <p:ph type="title"/>
          </p:nvPr>
        </p:nvSpPr>
        <p:spPr/>
        <p:txBody>
          <a:bodyPr/>
          <a:lstStyle/>
          <a:p>
            <a:r>
              <a:rPr lang="en-US" dirty="0"/>
              <a:t>Signal Quality for </a:t>
            </a:r>
            <a:r>
              <a:rPr lang="en-US" dirty="0" smtClean="0"/>
              <a:t>Uniform </a:t>
            </a:r>
            <a:r>
              <a:rPr lang="en-US" dirty="0"/>
              <a:t>Case</a:t>
            </a:r>
          </a:p>
        </p:txBody>
      </p:sp>
    </p:spTree>
    <p:extLst>
      <p:ext uri="{BB962C8B-B14F-4D97-AF65-F5344CB8AC3E}">
        <p14:creationId xmlns:p14="http://schemas.microsoft.com/office/powerpoint/2010/main" val="39911179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836712"/>
            <a:ext cx="5796645" cy="4968552"/>
          </a:xfrm>
          <a:prstGeom prst="rect">
            <a:avLst/>
          </a:prstGeom>
        </p:spPr>
      </p:pic>
      <p:sp>
        <p:nvSpPr>
          <p:cNvPr id="2" name="Заголовок 1"/>
          <p:cNvSpPr>
            <a:spLocks noGrp="1"/>
          </p:cNvSpPr>
          <p:nvPr>
            <p:ph type="title"/>
          </p:nvPr>
        </p:nvSpPr>
        <p:spPr/>
        <p:txBody>
          <a:bodyPr/>
          <a:lstStyle/>
          <a:p>
            <a:r>
              <a:rPr lang="en-US" dirty="0"/>
              <a:t>Signal Quality for </a:t>
            </a:r>
            <a:r>
              <a:rPr lang="en-US" dirty="0" smtClean="0"/>
              <a:t>Near-Optimal </a:t>
            </a:r>
            <a:r>
              <a:rPr lang="en-US" dirty="0"/>
              <a:t>Case</a:t>
            </a:r>
          </a:p>
        </p:txBody>
      </p:sp>
    </p:spTree>
    <p:extLst>
      <p:ext uri="{BB962C8B-B14F-4D97-AF65-F5344CB8AC3E}">
        <p14:creationId xmlns:p14="http://schemas.microsoft.com/office/powerpoint/2010/main" val="1763762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Optimized positions for UAV-BS</a:t>
            </a:r>
            <a:endParaRPr lang="ru-RU" dirty="0">
              <a:solidFill>
                <a:schemeClr val="accent1"/>
              </a:solidFill>
            </a:endParaRPr>
          </a:p>
        </p:txBody>
      </p:sp>
      <p:sp>
        <p:nvSpPr>
          <p:cNvPr id="12" name="TextBox 11"/>
          <p:cNvSpPr txBox="1"/>
          <p:nvPr/>
        </p:nvSpPr>
        <p:spPr>
          <a:xfrm>
            <a:off x="1331640" y="4697677"/>
            <a:ext cx="2520280" cy="938719"/>
          </a:xfrm>
          <a:prstGeom prst="rect">
            <a:avLst/>
          </a:prstGeom>
          <a:noFill/>
        </p:spPr>
        <p:txBody>
          <a:bodyPr wrap="square" rtlCol="0">
            <a:spAutoFit/>
          </a:bodyPr>
          <a:lstStyle/>
          <a:p>
            <a:pPr algn="ctr"/>
            <a:r>
              <a:rPr lang="en-US" sz="1100" dirty="0" smtClean="0"/>
              <a:t>Logical map for the original position and suggested optimized position. Coordinates  by “clustering” (K-Means) position optimization algorithms are highly biased.</a:t>
            </a:r>
            <a:endParaRPr lang="en-US" sz="1100" dirty="0"/>
          </a:p>
        </p:txBody>
      </p:sp>
      <p:sp>
        <p:nvSpPr>
          <p:cNvPr id="13" name="TextBox 12"/>
          <p:cNvSpPr txBox="1"/>
          <p:nvPr/>
        </p:nvSpPr>
        <p:spPr>
          <a:xfrm>
            <a:off x="5076056" y="5472227"/>
            <a:ext cx="3770882" cy="430887"/>
          </a:xfrm>
          <a:prstGeom prst="rect">
            <a:avLst/>
          </a:prstGeom>
          <a:noFill/>
        </p:spPr>
        <p:txBody>
          <a:bodyPr wrap="square" rtlCol="0">
            <a:spAutoFit/>
          </a:bodyPr>
          <a:lstStyle/>
          <a:p>
            <a:pPr algn="ctr"/>
            <a:r>
              <a:rPr lang="en-US" sz="1100" dirty="0" smtClean="0"/>
              <a:t>Satellite map with original and suggested positions for UAV-BS layout</a:t>
            </a:r>
            <a:endParaRPr lang="en-US" sz="11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96752"/>
            <a:ext cx="5946635" cy="3209644"/>
          </a:xfrm>
          <a:prstGeom prst="rect">
            <a:avLst/>
          </a:prstGeom>
          <a:ln>
            <a:solidFill>
              <a:schemeClr val="accent1"/>
            </a:solidFill>
          </a:ln>
        </p:spPr>
      </p:pic>
      <p:sp>
        <p:nvSpPr>
          <p:cNvPr id="5" name="Объект 4"/>
          <p:cNvSpPr>
            <a:spLocks noGrp="1"/>
          </p:cNvSpPr>
          <p:nvPr>
            <p:ph sz="half" idx="1"/>
          </p:nvPr>
        </p:nvSpPr>
        <p:spPr/>
        <p:txBody>
          <a:bodyPr/>
          <a:lstStyle/>
          <a:p>
            <a:endParaRPr lang="en-US"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924944"/>
            <a:ext cx="3245240" cy="2485351"/>
          </a:xfrm>
          <a:prstGeom prst="rect">
            <a:avLst/>
          </a:prstGeom>
        </p:spPr>
      </p:pic>
    </p:spTree>
    <p:extLst>
      <p:ext uri="{BB962C8B-B14F-4D97-AF65-F5344CB8AC3E}">
        <p14:creationId xmlns:p14="http://schemas.microsoft.com/office/powerpoint/2010/main" val="3344580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Final result</a:t>
            </a:r>
            <a:endParaRPr lang="ru-RU" dirty="0">
              <a:solidFill>
                <a:schemeClr val="accent1"/>
              </a:solidFill>
            </a:endParaRPr>
          </a:p>
        </p:txBody>
      </p:sp>
      <p:sp>
        <p:nvSpPr>
          <p:cNvPr id="3" name="Объект 2"/>
          <p:cNvSpPr>
            <a:spLocks noGrp="1"/>
          </p:cNvSpPr>
          <p:nvPr>
            <p:ph sz="half" idx="1"/>
          </p:nvPr>
        </p:nvSpPr>
        <p:spPr>
          <a:xfrm>
            <a:off x="457200" y="1124744"/>
            <a:ext cx="8363272" cy="590770"/>
          </a:xfrm>
        </p:spPr>
        <p:txBody>
          <a:bodyPr>
            <a:normAutofit/>
          </a:bodyPr>
          <a:lstStyle/>
          <a:p>
            <a:pPr marL="0" indent="0" algn="ctr">
              <a:buNone/>
            </a:pPr>
            <a:r>
              <a:rPr lang="en-US" smtClean="0"/>
              <a:t>Are the initial </a:t>
            </a:r>
            <a:r>
              <a:rPr lang="en-US" u="sng" smtClean="0"/>
              <a:t>aims</a:t>
            </a:r>
            <a:r>
              <a:rPr lang="en-US" smtClean="0"/>
              <a:t> fulfilled?</a:t>
            </a:r>
            <a:endParaRPr lang="en-US" dirty="0" smtClean="0"/>
          </a:p>
        </p:txBody>
      </p:sp>
      <p:graphicFrame>
        <p:nvGraphicFramePr>
          <p:cNvPr id="6" name="Таблица 5"/>
          <p:cNvGraphicFramePr>
            <a:graphicFrameLocks noGrp="1"/>
          </p:cNvGraphicFramePr>
          <p:nvPr>
            <p:extLst>
              <p:ext uri="{D42A27DB-BD31-4B8C-83A1-F6EECF244321}">
                <p14:modId xmlns:p14="http://schemas.microsoft.com/office/powerpoint/2010/main" val="4179288964"/>
              </p:ext>
            </p:extLst>
          </p:nvPr>
        </p:nvGraphicFramePr>
        <p:xfrm>
          <a:off x="827583" y="1709278"/>
          <a:ext cx="7992889" cy="3839008"/>
        </p:xfrm>
        <a:graphic>
          <a:graphicData uri="http://schemas.openxmlformats.org/drawingml/2006/table">
            <a:tbl>
              <a:tblPr firstRow="1" bandRow="1">
                <a:tableStyleId>{5C22544A-7EE6-4342-B048-85BDC9FD1C3A}</a:tableStyleId>
              </a:tblPr>
              <a:tblGrid>
                <a:gridCol w="814090">
                  <a:extLst>
                    <a:ext uri="{9D8B030D-6E8A-4147-A177-3AD203B41FA5}">
                      <a16:colId xmlns:a16="http://schemas.microsoft.com/office/drawing/2014/main" val="4214391138"/>
                    </a:ext>
                  </a:extLst>
                </a:gridCol>
                <a:gridCol w="3002335">
                  <a:extLst>
                    <a:ext uri="{9D8B030D-6E8A-4147-A177-3AD203B41FA5}">
                      <a16:colId xmlns:a16="http://schemas.microsoft.com/office/drawing/2014/main" val="3388875627"/>
                    </a:ext>
                  </a:extLst>
                </a:gridCol>
                <a:gridCol w="4176464">
                  <a:extLst>
                    <a:ext uri="{9D8B030D-6E8A-4147-A177-3AD203B41FA5}">
                      <a16:colId xmlns:a16="http://schemas.microsoft.com/office/drawing/2014/main" val="4187807219"/>
                    </a:ext>
                  </a:extLst>
                </a:gridCol>
              </a:tblGrid>
              <a:tr h="751700">
                <a:tc>
                  <a:txBody>
                    <a:bodyPr/>
                    <a:lstStyle/>
                    <a:p>
                      <a:endParaRPr lang="ru-RU" sz="2000" dirty="0"/>
                    </a:p>
                  </a:txBody>
                  <a:tcPr/>
                </a:tc>
                <a:tc>
                  <a:txBody>
                    <a:bodyPr/>
                    <a:lstStyle/>
                    <a:p>
                      <a:r>
                        <a:rPr lang="en-US" sz="2000" dirty="0" smtClean="0"/>
                        <a:t>Aspect</a:t>
                      </a:r>
                      <a:endParaRPr lang="ru-RU" sz="2000" dirty="0"/>
                    </a:p>
                  </a:txBody>
                  <a:tcPr/>
                </a:tc>
                <a:tc>
                  <a:txBody>
                    <a:bodyPr/>
                    <a:lstStyle/>
                    <a:p>
                      <a:r>
                        <a:rPr lang="en-US" sz="2000" dirty="0" smtClean="0"/>
                        <a:t>Result</a:t>
                      </a:r>
                      <a:endParaRPr lang="ru-RU" sz="2000" dirty="0"/>
                    </a:p>
                  </a:txBody>
                  <a:tcPr/>
                </a:tc>
                <a:extLst>
                  <a:ext uri="{0D108BD9-81ED-4DB2-BD59-A6C34878D82A}">
                    <a16:rowId xmlns:a16="http://schemas.microsoft.com/office/drawing/2014/main" val="3690203291"/>
                  </a:ext>
                </a:extLst>
              </a:tr>
              <a:tr h="778536">
                <a:tc rowSpan="2">
                  <a:txBody>
                    <a:bodyPr/>
                    <a:lstStyle/>
                    <a:p>
                      <a:r>
                        <a:rPr lang="en-US" sz="2000" dirty="0" smtClean="0"/>
                        <a:t>Developed system</a:t>
                      </a:r>
                      <a:endParaRPr lang="ru-RU" sz="2000" dirty="0"/>
                    </a:p>
                  </a:txBody>
                  <a:tcPr vert="vert270"/>
                </a:tc>
                <a:tc>
                  <a:txBody>
                    <a:bodyPr/>
                    <a:lstStyle/>
                    <a:p>
                      <a:r>
                        <a:rPr lang="en-US" sz="2000" dirty="0" smtClean="0"/>
                        <a:t>Functional properties</a:t>
                      </a:r>
                      <a:endParaRPr lang="ru-RU" sz="2000" dirty="0"/>
                    </a:p>
                  </a:txBody>
                  <a:tcPr/>
                </a:tc>
                <a:tc>
                  <a:txBody>
                    <a:bodyPr/>
                    <a:lstStyle/>
                    <a:p>
                      <a:r>
                        <a:rPr lang="en-US" sz="2000" dirty="0" smtClean="0"/>
                        <a:t>Works as expected, </a:t>
                      </a:r>
                    </a:p>
                    <a:p>
                      <a:r>
                        <a:rPr lang="en-US" sz="2000" dirty="0" smtClean="0"/>
                        <a:t>but had to alter</a:t>
                      </a:r>
                      <a:r>
                        <a:rPr lang="en-US" sz="2000" baseline="0" dirty="0" smtClean="0"/>
                        <a:t> architecture</a:t>
                      </a:r>
                      <a:endParaRPr lang="ru-RU" sz="2000" dirty="0"/>
                    </a:p>
                  </a:txBody>
                  <a:tcPr/>
                </a:tc>
                <a:extLst>
                  <a:ext uri="{0D108BD9-81ED-4DB2-BD59-A6C34878D82A}">
                    <a16:rowId xmlns:a16="http://schemas.microsoft.com/office/drawing/2014/main" val="142887697"/>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Link</a:t>
                      </a:r>
                      <a:r>
                        <a:rPr lang="en-US" sz="2000" baseline="0" dirty="0" smtClean="0"/>
                        <a:t> may suffer collisions</a:t>
                      </a:r>
                      <a:endParaRPr lang="ru-RU" sz="2000" dirty="0"/>
                    </a:p>
                  </a:txBody>
                  <a:tcPr/>
                </a:tc>
                <a:extLst>
                  <a:ext uri="{0D108BD9-81ED-4DB2-BD59-A6C34878D82A}">
                    <a16:rowId xmlns:a16="http://schemas.microsoft.com/office/drawing/2014/main" val="3190603880"/>
                  </a:ext>
                </a:extLst>
              </a:tr>
              <a:tr h="751700">
                <a:tc rowSpan="2">
                  <a:txBody>
                    <a:bodyPr/>
                    <a:lstStyle/>
                    <a:p>
                      <a:r>
                        <a:rPr lang="en-US" sz="2000" dirty="0" smtClean="0"/>
                        <a:t>Optimization</a:t>
                      </a:r>
                      <a:r>
                        <a:rPr lang="en-US" sz="2000" baseline="0" dirty="0" smtClean="0"/>
                        <a:t> algorithm</a:t>
                      </a:r>
                      <a:endParaRPr lang="ru-RU" sz="2000" dirty="0"/>
                    </a:p>
                  </a:txBody>
                  <a:tcPr vert="vert270"/>
                </a:tc>
                <a:tc>
                  <a:txBody>
                    <a:bodyPr/>
                    <a:lstStyle/>
                    <a:p>
                      <a:r>
                        <a:rPr lang="en-US" sz="2000" dirty="0" smtClean="0"/>
                        <a:t>Provided positions</a:t>
                      </a:r>
                      <a:endParaRPr lang="ru-RU" sz="2000" dirty="0"/>
                    </a:p>
                  </a:txBody>
                  <a:tcPr/>
                </a:tc>
                <a:tc>
                  <a:txBody>
                    <a:bodyPr/>
                    <a:lstStyle/>
                    <a:p>
                      <a:r>
                        <a:rPr lang="en-US" sz="2000" dirty="0" smtClean="0"/>
                        <a:t>Calculated</a:t>
                      </a:r>
                      <a:r>
                        <a:rPr lang="en-US" sz="2000" baseline="0" dirty="0" smtClean="0"/>
                        <a:t> correctly</a:t>
                      </a:r>
                      <a:endParaRPr lang="ru-RU" sz="2000" dirty="0"/>
                    </a:p>
                  </a:txBody>
                  <a:tcPr/>
                </a:tc>
                <a:extLst>
                  <a:ext uri="{0D108BD9-81ED-4DB2-BD59-A6C34878D82A}">
                    <a16:rowId xmlns:a16="http://schemas.microsoft.com/office/drawing/2014/main" val="3283310866"/>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Extra data</a:t>
                      </a:r>
                      <a:r>
                        <a:rPr lang="en-US" sz="2000" baseline="0" dirty="0" smtClean="0"/>
                        <a:t>  and/or other </a:t>
                      </a:r>
                      <a:r>
                        <a:rPr lang="en-US" sz="2000" baseline="0" dirty="0" smtClean="0"/>
                        <a:t>algorithms </a:t>
                      </a:r>
                      <a:endParaRPr lang="en-US" sz="2000" baseline="0" dirty="0" smtClean="0"/>
                    </a:p>
                    <a:p>
                      <a:r>
                        <a:rPr lang="en-US" sz="2000" baseline="0" dirty="0" smtClean="0"/>
                        <a:t>for higher accuracy</a:t>
                      </a:r>
                      <a:endParaRPr lang="ru-RU" sz="2000" dirty="0"/>
                    </a:p>
                  </a:txBody>
                  <a:tcPr/>
                </a:tc>
                <a:extLst>
                  <a:ext uri="{0D108BD9-81ED-4DB2-BD59-A6C34878D82A}">
                    <a16:rowId xmlns:a16="http://schemas.microsoft.com/office/drawing/2014/main" val="3786358327"/>
                  </a:ext>
                </a:extLst>
              </a:tr>
            </a:tbl>
          </a:graphicData>
        </a:graphic>
      </p:graphicFrame>
      <p:sp>
        <p:nvSpPr>
          <p:cNvPr id="8" name="TextBox 7"/>
          <p:cNvSpPr txBox="1"/>
          <p:nvPr/>
        </p:nvSpPr>
        <p:spPr>
          <a:xfrm>
            <a:off x="827584" y="5613766"/>
            <a:ext cx="7859216" cy="261610"/>
          </a:xfrm>
          <a:prstGeom prst="rect">
            <a:avLst/>
          </a:prstGeom>
          <a:noFill/>
        </p:spPr>
        <p:txBody>
          <a:bodyPr wrap="square" rtlCol="0">
            <a:spAutoFit/>
          </a:bodyPr>
          <a:lstStyle/>
          <a:p>
            <a:pPr algn="ctr"/>
            <a:r>
              <a:rPr lang="en-US" sz="1100" dirty="0" smtClean="0"/>
              <a:t>Result of 4 performed experiments</a:t>
            </a:r>
            <a:endParaRPr lang="en-US" sz="1100" dirty="0"/>
          </a:p>
        </p:txBody>
      </p:sp>
    </p:spTree>
    <p:extLst>
      <p:ext uri="{BB962C8B-B14F-4D97-AF65-F5344CB8AC3E}">
        <p14:creationId xmlns:p14="http://schemas.microsoft.com/office/powerpoint/2010/main" val="744431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199" y="188640"/>
            <a:ext cx="8229600" cy="562074"/>
          </a:xfrm>
        </p:spPr>
        <p:txBody>
          <a:bodyPr/>
          <a:lstStyle/>
          <a:p>
            <a:r>
              <a:rPr lang="en-US" dirty="0" smtClean="0"/>
              <a:t>Overview</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380" y="816088"/>
            <a:ext cx="6740995" cy="5008449"/>
          </a:xfrm>
          <a:prstGeom prst="rect">
            <a:avLst/>
          </a:prstGeom>
        </p:spPr>
      </p:pic>
    </p:spTree>
    <p:extLst>
      <p:ext uri="{BB962C8B-B14F-4D97-AF65-F5344CB8AC3E}">
        <p14:creationId xmlns:p14="http://schemas.microsoft.com/office/powerpoint/2010/main" val="3133851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Questions?</a:t>
            </a:r>
            <a:endParaRPr lang="en-US" dirty="0"/>
          </a:p>
        </p:txBody>
      </p:sp>
      <p:sp>
        <p:nvSpPr>
          <p:cNvPr id="5" name="Текст 4"/>
          <p:cNvSpPr>
            <a:spLocks noGrp="1"/>
          </p:cNvSpPr>
          <p:nvPr>
            <p:ph type="body" idx="1"/>
          </p:nvPr>
        </p:nvSpPr>
        <p:spPr/>
        <p:txBody>
          <a:bodyPr/>
          <a:lstStyle/>
          <a:p>
            <a:r>
              <a:rPr lang="en-US" dirty="0" smtClean="0"/>
              <a:t>Thank for your attention!</a:t>
            </a:r>
            <a:endParaRPr lang="en-US" dirty="0"/>
          </a:p>
        </p:txBody>
      </p:sp>
    </p:spTree>
    <p:extLst>
      <p:ext uri="{BB962C8B-B14F-4D97-AF65-F5344CB8AC3E}">
        <p14:creationId xmlns:p14="http://schemas.microsoft.com/office/powerpoint/2010/main" val="3791321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References</a:t>
            </a:r>
            <a:endParaRPr lang="en-US" dirty="0"/>
          </a:p>
        </p:txBody>
      </p:sp>
      <p:sp>
        <p:nvSpPr>
          <p:cNvPr id="3" name="Объект 2"/>
          <p:cNvSpPr>
            <a:spLocks noGrp="1"/>
          </p:cNvSpPr>
          <p:nvPr>
            <p:ph idx="1"/>
          </p:nvPr>
        </p:nvSpPr>
        <p:spPr/>
        <p:txBody>
          <a:bodyPr/>
          <a:lstStyle/>
          <a:p>
            <a:r>
              <a:rPr lang="en-US" dirty="0"/>
              <a:t>A. </a:t>
            </a:r>
            <a:r>
              <a:rPr lang="en-US" dirty="0" err="1"/>
              <a:t>Syromiatnikov</a:t>
            </a:r>
            <a:r>
              <a:rPr lang="en-US" dirty="0"/>
              <a:t> and D. </a:t>
            </a:r>
            <a:r>
              <a:rPr lang="en-US" dirty="0" err="1"/>
              <a:t>Weyns</a:t>
            </a:r>
            <a:r>
              <a:rPr lang="en-US" dirty="0"/>
              <a:t>, "A Journey through the Land of Model-View-Design Patterns," </a:t>
            </a:r>
            <a:r>
              <a:rPr lang="en-US" i="1" dirty="0"/>
              <a:t>2014 IEEE/IFIP Conference on Software Architecture</a:t>
            </a:r>
            <a:r>
              <a:rPr lang="en-US" dirty="0"/>
              <a:t>, Sydney, NSW, 2014, pp. 21-30.</a:t>
            </a:r>
            <a:br>
              <a:rPr lang="en-US" dirty="0"/>
            </a:br>
            <a:r>
              <a:rPr lang="en-US" dirty="0" err="1"/>
              <a:t>doi</a:t>
            </a:r>
            <a:r>
              <a:rPr lang="en-US" dirty="0"/>
              <a:t>: </a:t>
            </a:r>
            <a:r>
              <a:rPr lang="en-US" dirty="0" smtClean="0"/>
              <a:t>10.1109/WICSA.2014.13</a:t>
            </a:r>
          </a:p>
          <a:p>
            <a:r>
              <a:rPr lang="en-US" dirty="0" err="1"/>
              <a:t>Ropero</a:t>
            </a:r>
            <a:r>
              <a:rPr lang="en-US" dirty="0"/>
              <a:t>, Juan &amp; Tamura, Gabriel. (2017). Characterizing the Impact of Context-Variables in Software Performance Factors: a Domain-Specific Design Patterns </a:t>
            </a:r>
            <a:r>
              <a:rPr lang="en-US" dirty="0" smtClean="0"/>
              <a:t>Perspective</a:t>
            </a:r>
            <a:r>
              <a:rPr lang="en-US" dirty="0"/>
              <a:t>. 10.13140/RG.2.2.13879.42408. </a:t>
            </a:r>
            <a:endParaRPr lang="en-US" dirty="0" smtClean="0"/>
          </a:p>
          <a:p>
            <a:r>
              <a:rPr lang="en-US" dirty="0" err="1"/>
              <a:t>Prateek</a:t>
            </a:r>
            <a:r>
              <a:rPr lang="en-US" dirty="0"/>
              <a:t> Sharma, Lucas </a:t>
            </a:r>
            <a:r>
              <a:rPr lang="en-US" dirty="0" err="1"/>
              <a:t>Chaufournier</a:t>
            </a:r>
            <a:r>
              <a:rPr lang="en-US" dirty="0"/>
              <a:t>, Prashant </a:t>
            </a:r>
            <a:r>
              <a:rPr lang="en-US" dirty="0" err="1"/>
              <a:t>Shenoy</a:t>
            </a:r>
            <a:r>
              <a:rPr lang="en-US" dirty="0"/>
              <a:t>, and Y. C. </a:t>
            </a:r>
            <a:r>
              <a:rPr lang="en-US" dirty="0" err="1"/>
              <a:t>Tay</a:t>
            </a:r>
            <a:r>
              <a:rPr lang="en-US" dirty="0"/>
              <a:t>. 2016. Containers and Virtual Machines at Scale: A Comparative Study. In Proceedings of the 17th International Middleware Conference (Middleware ’16). Association for Computing Machinery, New York, NY, USA, Article 1, 1–13</a:t>
            </a:r>
            <a:r>
              <a:rPr lang="en-US" dirty="0" smtClean="0"/>
              <a:t>.</a:t>
            </a:r>
          </a:p>
          <a:p>
            <a:r>
              <a:rPr lang="en-US" dirty="0"/>
              <a:t>Zhao, Nan &amp; Yu, F. &amp; Fan, </a:t>
            </a:r>
            <a:r>
              <a:rPr lang="en-US" dirty="0" err="1"/>
              <a:t>Lisheng</a:t>
            </a:r>
            <a:r>
              <a:rPr lang="en-US" dirty="0"/>
              <a:t> &amp; Chen, </a:t>
            </a:r>
            <a:r>
              <a:rPr lang="en-US" dirty="0" err="1"/>
              <a:t>Yunfei</a:t>
            </a:r>
            <a:r>
              <a:rPr lang="en-US" dirty="0"/>
              <a:t> &amp; Li, </a:t>
            </a:r>
            <a:r>
              <a:rPr lang="en-US" dirty="0" err="1"/>
              <a:t>Jie</a:t>
            </a:r>
            <a:r>
              <a:rPr lang="en-US" dirty="0"/>
              <a:t> &amp; Tang, </a:t>
            </a:r>
            <a:r>
              <a:rPr lang="en-US" dirty="0" err="1"/>
              <a:t>Jie</a:t>
            </a:r>
            <a:r>
              <a:rPr lang="en-US" dirty="0"/>
              <a:t> &amp; </a:t>
            </a:r>
            <a:r>
              <a:rPr lang="en-US" dirty="0" err="1"/>
              <a:t>Nallanathan</a:t>
            </a:r>
            <a:r>
              <a:rPr lang="en-US" dirty="0"/>
              <a:t>, </a:t>
            </a:r>
            <a:r>
              <a:rPr lang="en-US" dirty="0" err="1"/>
              <a:t>Arumugam</a:t>
            </a:r>
            <a:r>
              <a:rPr lang="en-US" dirty="0"/>
              <a:t>. (2019). Caching UAV-Enabled Small-Cell Networks. IEEE Vehicular Technology Magazine. </a:t>
            </a:r>
          </a:p>
        </p:txBody>
      </p:sp>
    </p:spTree>
    <p:extLst>
      <p:ext uri="{BB962C8B-B14F-4D97-AF65-F5344CB8AC3E}">
        <p14:creationId xmlns:p14="http://schemas.microsoft.com/office/powerpoint/2010/main" val="3271855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 General Use-Case for Possible Solution</a:t>
            </a:r>
            <a:endParaRPr lang="ru-RU" sz="1800" b="0" strike="noStrike" spc="-1">
              <a:solidFill>
                <a:srgbClr val="000000"/>
              </a:solidFill>
              <a:uFill>
                <a:solidFill>
                  <a:srgbClr val="FFFFFF"/>
                </a:solidFill>
              </a:uFill>
              <a:latin typeface="Arial"/>
            </a:endParaRPr>
          </a:p>
        </p:txBody>
      </p:sp>
      <p:pic>
        <p:nvPicPr>
          <p:cNvPr id="174" name="Объект 5"/>
          <p:cNvPicPr/>
          <p:nvPr/>
        </p:nvPicPr>
        <p:blipFill>
          <a:blip r:embed="rId2"/>
          <a:stretch/>
        </p:blipFill>
        <p:spPr>
          <a:xfrm>
            <a:off x="1547640" y="1052640"/>
            <a:ext cx="6586200" cy="4529880"/>
          </a:xfrm>
          <a:prstGeom prst="rect">
            <a:avLst/>
          </a:prstGeom>
          <a:ln>
            <a:noFill/>
          </a:ln>
        </p:spPr>
      </p:pic>
      <p:sp>
        <p:nvSpPr>
          <p:cNvPr id="175" name="CustomShape 2"/>
          <p:cNvSpPr/>
          <p:nvPr/>
        </p:nvSpPr>
        <p:spPr>
          <a:xfrm>
            <a:off x="2627640" y="5584680"/>
            <a:ext cx="399420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 Generalized Use-Case for a Placement Algorithm Experimental Framework</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00210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Рисунок 194"/>
          <p:cNvPicPr/>
          <p:nvPr/>
        </p:nvPicPr>
        <p:blipFill>
          <a:blip r:embed="rId2"/>
          <a:stretch/>
        </p:blipFill>
        <p:spPr>
          <a:xfrm>
            <a:off x="2058120" y="144000"/>
            <a:ext cx="5500800" cy="5794560"/>
          </a:xfrm>
          <a:prstGeom prst="rect">
            <a:avLst/>
          </a:prstGeom>
          <a:ln>
            <a:noFill/>
          </a:ln>
        </p:spPr>
      </p:pic>
      <p:sp>
        <p:nvSpPr>
          <p:cNvPr id="3" name="Заголовок 1"/>
          <p:cNvSpPr>
            <a:spLocks noGrp="1"/>
          </p:cNvSpPr>
          <p:nvPr>
            <p:ph type="title"/>
          </p:nvPr>
        </p:nvSpPr>
        <p:spPr>
          <a:xfrm rot="16200000">
            <a:off x="-2298067" y="2765611"/>
            <a:ext cx="6093296" cy="562074"/>
          </a:xfrm>
        </p:spPr>
        <p:txBody>
          <a:bodyPr>
            <a:normAutofit/>
          </a:bodyPr>
          <a:lstStyle/>
          <a:p>
            <a:r>
              <a:rPr lang="en-US" sz="2400" dirty="0" err="1" smtClean="0"/>
              <a:t>GPS_Android</a:t>
            </a:r>
            <a:r>
              <a:rPr lang="en-US" sz="2400" dirty="0" smtClean="0"/>
              <a:t> Class Diagram</a:t>
            </a:r>
            <a:endParaRPr lang="en-US" sz="2400" dirty="0"/>
          </a:p>
        </p:txBody>
      </p:sp>
    </p:spTree>
    <p:extLst>
      <p:ext uri="{BB962C8B-B14F-4D97-AF65-F5344CB8AC3E}">
        <p14:creationId xmlns:p14="http://schemas.microsoft.com/office/powerpoint/2010/main" val="4120438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298067" y="2765611"/>
            <a:ext cx="6093296" cy="562074"/>
          </a:xfrm>
        </p:spPr>
        <p:txBody>
          <a:bodyPr>
            <a:normAutofit/>
          </a:bodyPr>
          <a:lstStyle/>
          <a:p>
            <a:r>
              <a:rPr lang="en-US" sz="2400" dirty="0" smtClean="0"/>
              <a:t>Appendix: UI And Backend Interaction</a:t>
            </a:r>
            <a:endParaRPr lang="en-US" sz="2400" dirty="0"/>
          </a:p>
        </p:txBody>
      </p:sp>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New optimization task registration</a:t>
            </a:r>
            <a:endParaRPr lang="ru-RU" sz="1800" b="0" strike="noStrike" spc="-1" dirty="0">
              <a:solidFill>
                <a:srgbClr val="000000"/>
              </a:solidFill>
              <a:uFill>
                <a:solidFill>
                  <a:srgbClr val="FFFFFF"/>
                </a:solidFill>
              </a:uFill>
              <a:latin typeface="Arial"/>
            </a:endParaRPr>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2094" y="95866"/>
            <a:ext cx="6986830" cy="5536583"/>
          </a:xfrm>
        </p:spPr>
      </p:pic>
    </p:spTree>
    <p:extLst>
      <p:ext uri="{BB962C8B-B14F-4D97-AF65-F5344CB8AC3E}">
        <p14:creationId xmlns:p14="http://schemas.microsoft.com/office/powerpoint/2010/main" val="1926130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0"/>
            <a:ext cx="5976664" cy="5770750"/>
          </a:xfrm>
        </p:spPr>
      </p:pic>
      <p:sp>
        <p:nvSpPr>
          <p:cNvPr id="5" name="Заголовок 1"/>
          <p:cNvSpPr txBox="1">
            <a:spLocks/>
          </p:cNvSpPr>
          <p:nvPr/>
        </p:nvSpPr>
        <p:spPr>
          <a:xfrm rot="16200000">
            <a:off x="-2298067" y="2765611"/>
            <a:ext cx="6093296" cy="56207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a:lstStyle>
          <a:p>
            <a:r>
              <a:rPr lang="en-US" dirty="0" smtClean="0"/>
              <a:t>Deployment Diagram In Containers</a:t>
            </a:r>
            <a:endParaRPr lang="en-US" dirty="0"/>
          </a:p>
        </p:txBody>
      </p:sp>
    </p:spTree>
    <p:extLst>
      <p:ext uri="{BB962C8B-B14F-4D97-AF65-F5344CB8AC3E}">
        <p14:creationId xmlns:p14="http://schemas.microsoft.com/office/powerpoint/2010/main" val="281621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Appendix. Resolved problems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91316083"/>
              </p:ext>
            </p:extLst>
          </p:nvPr>
        </p:nvGraphicFramePr>
        <p:xfrm>
          <a:off x="683568" y="2204864"/>
          <a:ext cx="8363272" cy="3240358"/>
        </p:xfrm>
        <a:graphic>
          <a:graphicData uri="http://schemas.openxmlformats.org/drawingml/2006/table">
            <a:tbl>
              <a:tblPr firstRow="1" bandRow="1">
                <a:tableStyleId>{5C22544A-7EE6-4342-B048-85BDC9FD1C3A}</a:tableStyleId>
              </a:tblPr>
              <a:tblGrid>
                <a:gridCol w="2864342">
                  <a:extLst>
                    <a:ext uri="{9D8B030D-6E8A-4147-A177-3AD203B41FA5}">
                      <a16:colId xmlns:a16="http://schemas.microsoft.com/office/drawing/2014/main" val="2405725588"/>
                    </a:ext>
                  </a:extLst>
                </a:gridCol>
                <a:gridCol w="1205050">
                  <a:extLst>
                    <a:ext uri="{9D8B030D-6E8A-4147-A177-3AD203B41FA5}">
                      <a16:colId xmlns:a16="http://schemas.microsoft.com/office/drawing/2014/main" val="311638680"/>
                    </a:ext>
                  </a:extLst>
                </a:gridCol>
                <a:gridCol w="4293880">
                  <a:extLst>
                    <a:ext uri="{9D8B030D-6E8A-4147-A177-3AD203B41FA5}">
                      <a16:colId xmlns:a16="http://schemas.microsoft.com/office/drawing/2014/main" val="3293889359"/>
                    </a:ext>
                  </a:extLst>
                </a:gridCol>
              </a:tblGrid>
              <a:tr h="481764">
                <a:tc>
                  <a:txBody>
                    <a:bodyPr/>
                    <a:lstStyle/>
                    <a:p>
                      <a:r>
                        <a:rPr lang="en-US" sz="2000" dirty="0" smtClean="0"/>
                        <a:t>Problem</a:t>
                      </a:r>
                      <a:endParaRPr lang="ru-RU" sz="2000" dirty="0"/>
                    </a:p>
                  </a:txBody>
                  <a:tcPr/>
                </a:tc>
                <a:tc>
                  <a:txBody>
                    <a:bodyPr/>
                    <a:lstStyle/>
                    <a:p>
                      <a:r>
                        <a:rPr lang="en-US" sz="2000" dirty="0" smtClean="0"/>
                        <a:t>Group</a:t>
                      </a:r>
                      <a:endParaRPr lang="ru-RU" sz="2000" dirty="0"/>
                    </a:p>
                  </a:txBody>
                  <a:tcPr/>
                </a:tc>
                <a:tc>
                  <a:txBody>
                    <a:bodyPr/>
                    <a:lstStyle/>
                    <a:p>
                      <a:r>
                        <a:rPr lang="en-US" sz="2000" dirty="0" smtClean="0"/>
                        <a:t>Resolved</a:t>
                      </a:r>
                      <a:r>
                        <a:rPr lang="en-US" sz="2000" baseline="0" dirty="0" smtClean="0"/>
                        <a:t> way</a:t>
                      </a:r>
                      <a:endParaRPr lang="ru-RU" sz="2000" dirty="0"/>
                    </a:p>
                  </a:txBody>
                  <a:tcPr/>
                </a:tc>
                <a:extLst>
                  <a:ext uri="{0D108BD9-81ED-4DB2-BD59-A6C34878D82A}">
                    <a16:rowId xmlns:a16="http://schemas.microsoft.com/office/drawing/2014/main" val="3897402666"/>
                  </a:ext>
                </a:extLst>
              </a:tr>
              <a:tr h="481764">
                <a:tc>
                  <a:txBody>
                    <a:bodyPr/>
                    <a:lstStyle/>
                    <a:p>
                      <a:r>
                        <a:rPr lang="en-US" sz="2000" dirty="0" smtClean="0"/>
                        <a:t>Can’t install app via </a:t>
                      </a:r>
                      <a:r>
                        <a:rPr lang="en-US" sz="2000" dirty="0" err="1" smtClean="0"/>
                        <a:t>apk</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Install using Android Studio</a:t>
                      </a:r>
                      <a:endParaRPr lang="ru-RU" sz="2000" dirty="0"/>
                    </a:p>
                  </a:txBody>
                  <a:tcPr/>
                </a:tc>
                <a:extLst>
                  <a:ext uri="{0D108BD9-81ED-4DB2-BD59-A6C34878D82A}">
                    <a16:rowId xmlns:a16="http://schemas.microsoft.com/office/drawing/2014/main" val="2435152813"/>
                  </a:ext>
                </a:extLst>
              </a:tr>
              <a:tr h="481764">
                <a:tc>
                  <a:txBody>
                    <a:bodyPr/>
                    <a:lstStyle/>
                    <a:p>
                      <a:r>
                        <a:rPr lang="en-US" sz="2000" dirty="0" smtClean="0"/>
                        <a:t>Data doesn’t come to</a:t>
                      </a:r>
                      <a:r>
                        <a:rPr lang="en-US" sz="2000" baseline="0" dirty="0" smtClean="0"/>
                        <a:t> </a:t>
                      </a:r>
                      <a:r>
                        <a:rPr lang="en-US" sz="2000" baseline="0" dirty="0" err="1" smtClean="0"/>
                        <a:t>CnC</a:t>
                      </a:r>
                      <a:endParaRPr lang="ru-RU" sz="2000" dirty="0"/>
                    </a:p>
                  </a:txBody>
                  <a:tcPr/>
                </a:tc>
                <a:tc>
                  <a:txBody>
                    <a:bodyPr/>
                    <a:lstStyle/>
                    <a:p>
                      <a:r>
                        <a:rPr lang="en-US" sz="2000" dirty="0" smtClean="0"/>
                        <a:t>Wi-Fi</a:t>
                      </a:r>
                      <a:endParaRPr lang="ru-RU" sz="2000" dirty="0"/>
                    </a:p>
                  </a:txBody>
                  <a:tcPr/>
                </a:tc>
                <a:tc>
                  <a:txBody>
                    <a:bodyPr/>
                    <a:lstStyle/>
                    <a:p>
                      <a:r>
                        <a:rPr lang="en-US" sz="2000" dirty="0" smtClean="0"/>
                        <a:t>Check AP</a:t>
                      </a:r>
                      <a:endParaRPr lang="ru-RU" sz="2000" dirty="0"/>
                    </a:p>
                  </a:txBody>
                  <a:tcPr/>
                </a:tc>
                <a:extLst>
                  <a:ext uri="{0D108BD9-81ED-4DB2-BD59-A6C34878D82A}">
                    <a16:rowId xmlns:a16="http://schemas.microsoft.com/office/drawing/2014/main" val="3415337240"/>
                  </a:ext>
                </a:extLst>
              </a:tr>
              <a:tr h="481764">
                <a:tc>
                  <a:txBody>
                    <a:bodyPr/>
                    <a:lstStyle/>
                    <a:p>
                      <a:r>
                        <a:rPr lang="en-US" sz="2000" dirty="0" smtClean="0"/>
                        <a:t>Silent</a:t>
                      </a:r>
                      <a:r>
                        <a:rPr lang="en-US" sz="2000" baseline="0" dirty="0" smtClean="0"/>
                        <a:t> c</a:t>
                      </a:r>
                      <a:r>
                        <a:rPr lang="en-US" sz="2000" dirty="0" smtClean="0"/>
                        <a:t>rash</a:t>
                      </a:r>
                      <a:r>
                        <a:rPr lang="en-US" sz="2000" baseline="0" dirty="0" smtClean="0"/>
                        <a:t> of app </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Added logging to file in phone</a:t>
                      </a:r>
                      <a:endParaRPr lang="ru-RU" sz="2000" dirty="0"/>
                    </a:p>
                  </a:txBody>
                  <a:tcPr/>
                </a:tc>
                <a:extLst>
                  <a:ext uri="{0D108BD9-81ED-4DB2-BD59-A6C34878D82A}">
                    <a16:rowId xmlns:a16="http://schemas.microsoft.com/office/drawing/2014/main" val="102163092"/>
                  </a:ext>
                </a:extLst>
              </a:tr>
              <a:tr h="481764">
                <a:tc>
                  <a:txBody>
                    <a:bodyPr/>
                    <a:lstStyle/>
                    <a:p>
                      <a:r>
                        <a:rPr lang="en-US" sz="2000" dirty="0" smtClean="0"/>
                        <a:t>Error</a:t>
                      </a:r>
                      <a:r>
                        <a:rPr lang="en-US" sz="2000" baseline="0" dirty="0" smtClean="0"/>
                        <a:t> related to MQTT</a:t>
                      </a:r>
                      <a:endParaRPr lang="ru-RU" sz="2000" dirty="0"/>
                    </a:p>
                  </a:txBody>
                  <a:tcPr/>
                </a:tc>
                <a:tc>
                  <a:txBody>
                    <a:bodyPr/>
                    <a:lstStyle/>
                    <a:p>
                      <a:r>
                        <a:rPr lang="en-US" sz="2000" dirty="0" smtClean="0"/>
                        <a:t>Software</a:t>
                      </a:r>
                      <a:endParaRPr lang="ru-RU" sz="2000" dirty="0"/>
                    </a:p>
                  </a:txBody>
                  <a:tcPr/>
                </a:tc>
                <a:tc>
                  <a:txBody>
                    <a:bodyPr/>
                    <a:lstStyle/>
                    <a:p>
                      <a:r>
                        <a:rPr lang="en-US" sz="2000" dirty="0" smtClean="0"/>
                        <a:t>Replace</a:t>
                      </a:r>
                      <a:r>
                        <a:rPr lang="en-US" sz="2000" baseline="0" dirty="0" smtClean="0"/>
                        <a:t> MQTT with HTTP</a:t>
                      </a:r>
                      <a:endParaRPr lang="ru-RU" sz="2000" dirty="0"/>
                    </a:p>
                  </a:txBody>
                  <a:tcPr/>
                </a:tc>
                <a:extLst>
                  <a:ext uri="{0D108BD9-81ED-4DB2-BD59-A6C34878D82A}">
                    <a16:rowId xmlns:a16="http://schemas.microsoft.com/office/drawing/2014/main" val="3759691122"/>
                  </a:ext>
                </a:extLst>
              </a:tr>
              <a:tr h="831538">
                <a:tc>
                  <a:txBody>
                    <a:bodyPr/>
                    <a:lstStyle/>
                    <a:p>
                      <a:r>
                        <a:rPr lang="en-US" sz="2000" dirty="0" smtClean="0"/>
                        <a:t>Hard</a:t>
                      </a:r>
                      <a:r>
                        <a:rPr lang="en-US" sz="2000" baseline="0" dirty="0" smtClean="0"/>
                        <a:t> to d</a:t>
                      </a:r>
                      <a:r>
                        <a:rPr lang="en-US" sz="2000" dirty="0" smtClean="0"/>
                        <a:t>escribe</a:t>
                      </a:r>
                      <a:r>
                        <a:rPr lang="en-US" sz="2000" baseline="0" dirty="0" smtClean="0"/>
                        <a:t> software architecture</a:t>
                      </a:r>
                      <a:endParaRPr lang="ru-RU" sz="2000" dirty="0"/>
                    </a:p>
                  </a:txBody>
                  <a:tcPr/>
                </a:tc>
                <a:tc>
                  <a:txBody>
                    <a:bodyPr/>
                    <a:lstStyle/>
                    <a:p>
                      <a:r>
                        <a:rPr lang="en-US" sz="2000" dirty="0" smtClean="0"/>
                        <a:t>Report</a:t>
                      </a:r>
                      <a:endParaRPr lang="ru-RU" sz="2000" dirty="0"/>
                    </a:p>
                  </a:txBody>
                  <a:tcPr/>
                </a:tc>
                <a:tc>
                  <a:txBody>
                    <a:bodyPr/>
                    <a:lstStyle/>
                    <a:p>
                      <a:r>
                        <a:rPr lang="en-US" sz="2000" dirty="0" smtClean="0"/>
                        <a:t>Refactor code to follow MVVM pattern</a:t>
                      </a:r>
                      <a:endParaRPr lang="ru-RU" sz="2000" dirty="0"/>
                    </a:p>
                  </a:txBody>
                  <a:tcPr/>
                </a:tc>
                <a:extLst>
                  <a:ext uri="{0D108BD9-81ED-4DB2-BD59-A6C34878D82A}">
                    <a16:rowId xmlns:a16="http://schemas.microsoft.com/office/drawing/2014/main" val="2231983595"/>
                  </a:ext>
                </a:extLst>
              </a:tr>
            </a:tbl>
          </a:graphicData>
        </a:graphic>
      </p:graphicFrame>
      <p:sp>
        <p:nvSpPr>
          <p:cNvPr id="6" name="Объект 2"/>
          <p:cNvSpPr>
            <a:spLocks noGrp="1"/>
          </p:cNvSpPr>
          <p:nvPr>
            <p:ph sz="half" idx="1"/>
          </p:nvPr>
        </p:nvSpPr>
        <p:spPr>
          <a:xfrm>
            <a:off x="1259632" y="1282519"/>
            <a:ext cx="6969968" cy="476537"/>
          </a:xfrm>
        </p:spPr>
        <p:txBody>
          <a:bodyPr>
            <a:normAutofit/>
          </a:bodyPr>
          <a:lstStyle/>
          <a:p>
            <a:pPr marL="0" indent="0">
              <a:buNone/>
            </a:pPr>
            <a:r>
              <a:rPr lang="en-US" dirty="0" smtClean="0"/>
              <a:t>Table describes significant moments of workflow</a:t>
            </a:r>
            <a:endParaRPr lang="ru-RU" dirty="0"/>
          </a:p>
        </p:txBody>
      </p:sp>
    </p:spTree>
    <p:extLst>
      <p:ext uri="{BB962C8B-B14F-4D97-AF65-F5344CB8AC3E}">
        <p14:creationId xmlns:p14="http://schemas.microsoft.com/office/powerpoint/2010/main" val="5185739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1/4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06707"/>
            <a:ext cx="6192688" cy="5308018"/>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Measured signal link speed for uplink and downlink. Mostly metrics are degraded, cannot truly rely on them. </a:t>
            </a:r>
            <a:endParaRPr lang="en-US" sz="1100" dirty="0"/>
          </a:p>
        </p:txBody>
      </p:sp>
    </p:spTree>
    <p:extLst>
      <p:ext uri="{BB962C8B-B14F-4D97-AF65-F5344CB8AC3E}">
        <p14:creationId xmlns:p14="http://schemas.microsoft.com/office/powerpoint/2010/main" val="1621253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2/4</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531512"/>
            <a:ext cx="6465751" cy="5542072"/>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Overall detected coordinates changes during the experiment. Clearly shown that GPS has measurement error.</a:t>
            </a:r>
            <a:endParaRPr lang="en-US" sz="1100" dirty="0"/>
          </a:p>
        </p:txBody>
      </p:sp>
    </p:spTree>
    <p:extLst>
      <p:ext uri="{BB962C8B-B14F-4D97-AF65-F5344CB8AC3E}">
        <p14:creationId xmlns:p14="http://schemas.microsoft.com/office/powerpoint/2010/main" val="712066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3/4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76672"/>
            <a:ext cx="6490827" cy="5563566"/>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The </a:t>
            </a:r>
            <a:r>
              <a:rPr lang="en-US" sz="1100" dirty="0" err="1"/>
              <a:t>h</a:t>
            </a:r>
            <a:r>
              <a:rPr lang="en-US" sz="1100" dirty="0" err="1" smtClean="0"/>
              <a:t>eatmap</a:t>
            </a:r>
            <a:r>
              <a:rPr lang="en-US" sz="1100" dirty="0" smtClean="0"/>
              <a:t> of quality of WI-FI signal by GPS coordinates.</a:t>
            </a:r>
            <a:endParaRPr lang="en-US" sz="1100" dirty="0"/>
          </a:p>
        </p:txBody>
      </p:sp>
    </p:spTree>
    <p:extLst>
      <p:ext uri="{BB962C8B-B14F-4D97-AF65-F5344CB8AC3E}">
        <p14:creationId xmlns:p14="http://schemas.microsoft.com/office/powerpoint/2010/main" val="5913079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4/4</a:t>
            </a: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77" y="836712"/>
            <a:ext cx="3066585" cy="5269748"/>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62074"/>
            <a:ext cx="5912133" cy="3599402"/>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34638"/>
            <a:ext cx="6444208" cy="2725458"/>
          </a:xfrm>
          <a:prstGeom prst="rect">
            <a:avLst/>
          </a:prstGeom>
        </p:spPr>
      </p:pic>
    </p:spTree>
    <p:extLst>
      <p:ext uri="{BB962C8B-B14F-4D97-AF65-F5344CB8AC3E}">
        <p14:creationId xmlns:p14="http://schemas.microsoft.com/office/powerpoint/2010/main" val="254430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Architecture Description</a:t>
            </a:r>
            <a:endParaRPr lang="en-US" dirty="0"/>
          </a:p>
        </p:txBody>
      </p:sp>
      <p:sp>
        <p:nvSpPr>
          <p:cNvPr id="3" name="Текст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369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700200" y="7200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Abstract System Design</a:t>
            </a:r>
            <a:endParaRPr lang="ru-RU" sz="1800" b="0" strike="noStrike" spc="-1">
              <a:solidFill>
                <a:srgbClr val="000000"/>
              </a:solidFill>
              <a:uFill>
                <a:solidFill>
                  <a:srgbClr val="FFFFFF"/>
                </a:solidFill>
              </a:uFill>
              <a:latin typeface="Arial"/>
            </a:endParaRPr>
          </a:p>
        </p:txBody>
      </p:sp>
      <p:sp>
        <p:nvSpPr>
          <p:cNvPr id="177" name="CustomShape 2"/>
          <p:cNvSpPr/>
          <p:nvPr/>
        </p:nvSpPr>
        <p:spPr>
          <a:xfrm>
            <a:off x="1763640" y="5733360"/>
            <a:ext cx="561492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Abstract Design for component interaction for the given possible problem solution</a:t>
            </a:r>
            <a:endParaRPr lang="ru-RU" sz="1800" b="0" strike="noStrike" spc="-1">
              <a:solidFill>
                <a:srgbClr val="000000"/>
              </a:solidFill>
              <a:uFill>
                <a:solidFill>
                  <a:srgbClr val="FFFFFF"/>
                </a:solidFill>
              </a:uFill>
              <a:latin typeface="Arial"/>
            </a:endParaRPr>
          </a:p>
        </p:txBody>
      </p:sp>
      <p:pic>
        <p:nvPicPr>
          <p:cNvPr id="178" name="Рисунок 177"/>
          <p:cNvPicPr/>
          <p:nvPr/>
        </p:nvPicPr>
        <p:blipFill>
          <a:blip r:embed="rId2"/>
          <a:stretch/>
        </p:blipFill>
        <p:spPr>
          <a:xfrm>
            <a:off x="792000" y="636840"/>
            <a:ext cx="7939800" cy="5123160"/>
          </a:xfrm>
          <a:prstGeom prst="rect">
            <a:avLst/>
          </a:prstGeom>
          <a:ln>
            <a:noFill/>
          </a:ln>
        </p:spPr>
      </p:pic>
    </p:spTree>
    <p:extLst>
      <p:ext uri="{BB962C8B-B14F-4D97-AF65-F5344CB8AC3E}">
        <p14:creationId xmlns:p14="http://schemas.microsoft.com/office/powerpoint/2010/main" val="32711108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Framework Architecture Description</a:t>
            </a:r>
            <a:endParaRPr lang="ru-RU" sz="1800" b="0" strike="noStrike" spc="-1">
              <a:solidFill>
                <a:srgbClr val="000000"/>
              </a:solidFill>
              <a:uFill>
                <a:solidFill>
                  <a:srgbClr val="FFFFFF"/>
                </a:solidFill>
              </a:uFill>
              <a:latin typeface="Arial"/>
            </a:endParaRPr>
          </a:p>
        </p:txBody>
      </p:sp>
      <p:pic>
        <p:nvPicPr>
          <p:cNvPr id="180" name="Рисунок 4"/>
          <p:cNvPicPr/>
          <p:nvPr/>
        </p:nvPicPr>
        <p:blipFill>
          <a:blip r:embed="rId3"/>
          <a:stretch/>
        </p:blipFill>
        <p:spPr>
          <a:xfrm>
            <a:off x="1656000" y="979560"/>
            <a:ext cx="5830200" cy="4343040"/>
          </a:xfrm>
          <a:prstGeom prst="rect">
            <a:avLst/>
          </a:prstGeom>
          <a:ln>
            <a:noFill/>
          </a:ln>
        </p:spPr>
      </p:pic>
      <p:sp>
        <p:nvSpPr>
          <p:cNvPr id="181" name="CustomShape 2"/>
          <p:cNvSpPr/>
          <p:nvPr/>
        </p:nvSpPr>
        <p:spPr>
          <a:xfrm>
            <a:off x="5940000" y="3717000"/>
            <a:ext cx="162936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GPS_Tracker</a:t>
            </a:r>
            <a:endParaRPr lang="ru-RU" sz="1800" b="0" strike="noStrike" spc="-1">
              <a:solidFill>
                <a:srgbClr val="000000"/>
              </a:solidFill>
              <a:uFill>
                <a:solidFill>
                  <a:srgbClr val="FFFFFF"/>
                </a:solidFill>
              </a:uFill>
              <a:latin typeface="Arial"/>
            </a:endParaRPr>
          </a:p>
        </p:txBody>
      </p:sp>
      <p:sp>
        <p:nvSpPr>
          <p:cNvPr id="182" name="CustomShape 3"/>
          <p:cNvSpPr/>
          <p:nvPr/>
        </p:nvSpPr>
        <p:spPr>
          <a:xfrm>
            <a:off x="771120" y="4878720"/>
            <a:ext cx="160164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GPS_Android</a:t>
            </a:r>
            <a:endParaRPr lang="ru-RU" sz="1800" b="0" strike="noStrike" spc="-1">
              <a:solidFill>
                <a:srgbClr val="000000"/>
              </a:solidFill>
              <a:uFill>
                <a:solidFill>
                  <a:srgbClr val="FFFFFF"/>
                </a:solidFill>
              </a:uFill>
              <a:latin typeface="Arial"/>
            </a:endParaRPr>
          </a:p>
        </p:txBody>
      </p:sp>
      <p:sp>
        <p:nvSpPr>
          <p:cNvPr id="183" name="CustomShape 4"/>
          <p:cNvSpPr/>
          <p:nvPr/>
        </p:nvSpPr>
        <p:spPr>
          <a:xfrm>
            <a:off x="627120" y="2630520"/>
            <a:ext cx="179820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GPS_Frontend</a:t>
            </a:r>
            <a:endParaRPr lang="ru-RU" sz="1800" b="0" strike="noStrike" spc="-1">
              <a:solidFill>
                <a:srgbClr val="000000"/>
              </a:solidFill>
              <a:uFill>
                <a:solidFill>
                  <a:srgbClr val="FFFFFF"/>
                </a:solidFill>
              </a:uFill>
              <a:latin typeface="Arial"/>
            </a:endParaRPr>
          </a:p>
        </p:txBody>
      </p:sp>
      <p:sp>
        <p:nvSpPr>
          <p:cNvPr id="184" name="CustomShape 5"/>
          <p:cNvSpPr/>
          <p:nvPr/>
        </p:nvSpPr>
        <p:spPr>
          <a:xfrm>
            <a:off x="827640" y="5686560"/>
            <a:ext cx="785736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Three main component of framework: a phone (GPS_Android), user interface (GPS_Frontend), data processing (GPS_Tracker)</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58318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ru-RU" sz="3000" b="1" strike="noStrike" spc="-1">
                <a:solidFill>
                  <a:srgbClr val="FF7900"/>
                </a:solidFill>
                <a:uFill>
                  <a:solidFill>
                    <a:srgbClr val="FFFFFF"/>
                  </a:solidFill>
                </a:uFill>
                <a:latin typeface="Arial"/>
                <a:ea typeface="DejaVu Sans"/>
              </a:rPr>
              <a:t>Android Component</a:t>
            </a:r>
            <a:endParaRPr lang="ru-RU" sz="1800" b="0" strike="noStrike" spc="-1">
              <a:solidFill>
                <a:srgbClr val="000000"/>
              </a:solidFill>
              <a:uFill>
                <a:solidFill>
                  <a:srgbClr val="FFFFFF"/>
                </a:solidFill>
              </a:uFill>
              <a:latin typeface="Arial"/>
            </a:endParaRPr>
          </a:p>
        </p:txBody>
      </p:sp>
      <p:sp>
        <p:nvSpPr>
          <p:cNvPr id="186" name="CustomShape 2"/>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000" indent="-457200">
              <a:lnSpc>
                <a:spcPct val="100000"/>
              </a:lnSpc>
              <a:buClr>
                <a:srgbClr val="000000"/>
              </a:buClr>
              <a:buFont typeface="Arial" panose="020B0604020202020204" pitchFamily="34" charset="0"/>
              <a:buChar char="•"/>
            </a:pPr>
            <a:r>
              <a:rPr lang="en-US" sz="2800" b="0" strike="noStrike" spc="-1" dirty="0" smtClean="0">
                <a:solidFill>
                  <a:srgbClr val="000000"/>
                </a:solidFill>
                <a:uFill>
                  <a:solidFill>
                    <a:srgbClr val="FFFFFF"/>
                  </a:solidFill>
                </a:uFill>
                <a:latin typeface="Arial"/>
                <a:ea typeface="DejaVu Sans"/>
              </a:rPr>
              <a:t>Measure</a:t>
            </a:r>
            <a:r>
              <a:rPr lang="ru-RU" sz="2800" b="0" strike="noStrike" spc="-1" dirty="0" smtClean="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GNSS </a:t>
            </a:r>
            <a:r>
              <a:rPr lang="en-US" sz="2000" b="0" strike="noStrike" spc="-1" dirty="0" smtClean="0">
                <a:solidFill>
                  <a:srgbClr val="000000"/>
                </a:solidFill>
                <a:uFill>
                  <a:solidFill>
                    <a:srgbClr val="FFFFFF"/>
                  </a:solidFill>
                </a:uFill>
                <a:latin typeface="Arial"/>
                <a:ea typeface="DejaVu Sans"/>
              </a:rPr>
              <a:t>location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RSS </a:t>
            </a:r>
            <a:r>
              <a:rPr lang="en-US" sz="2000" b="0" strike="noStrike" spc="-1" dirty="0" smtClean="0">
                <a:solidFill>
                  <a:srgbClr val="000000"/>
                </a:solidFill>
                <a:uFill>
                  <a:solidFill>
                    <a:srgbClr val="FFFFFF"/>
                  </a:solidFill>
                </a:uFill>
                <a:latin typeface="Arial"/>
                <a:ea typeface="DejaVu Sans"/>
              </a:rPr>
              <a:t>of </a:t>
            </a:r>
            <a:r>
              <a:rPr lang="en-US" sz="2000" b="0" strike="noStrike" spc="-1" dirty="0" err="1" smtClean="0">
                <a:solidFill>
                  <a:srgbClr val="000000"/>
                </a:solidFill>
                <a:uFill>
                  <a:solidFill>
                    <a:srgbClr val="FFFFFF"/>
                  </a:solidFill>
                </a:uFill>
                <a:latin typeface="Arial"/>
                <a:ea typeface="DejaVu Sans"/>
              </a:rPr>
              <a:t>WiFi</a:t>
            </a:r>
            <a:r>
              <a:rPr lang="en-US" sz="2000" b="0" strike="noStrike" spc="-1" dirty="0" smtClean="0">
                <a:solidFill>
                  <a:srgbClr val="000000"/>
                </a:solidFill>
                <a:uFill>
                  <a:solidFill>
                    <a:srgbClr val="FFFFFF"/>
                  </a:solidFill>
                </a:uFill>
                <a:latin typeface="Arial"/>
                <a:ea typeface="DejaVu Sans"/>
              </a:rPr>
              <a:t> connection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en-US" sz="2000" b="0" strike="noStrike" spc="-1" dirty="0" smtClean="0">
                <a:solidFill>
                  <a:srgbClr val="000000"/>
                </a:solidFill>
                <a:uFill>
                  <a:solidFill>
                    <a:srgbClr val="FFFFFF"/>
                  </a:solidFill>
                </a:uFill>
                <a:latin typeface="Arial"/>
                <a:ea typeface="DejaVu Sans"/>
              </a:rPr>
              <a:t>Link Throughput estimation</a:t>
            </a:r>
            <a:endParaRPr lang="en-US" sz="2000" b="0" strike="noStrike" spc="-1" dirty="0" smtClean="0">
              <a:solidFill>
                <a:srgbClr val="000000"/>
              </a:solidFill>
              <a:uFill>
                <a:solidFill>
                  <a:srgbClr val="FFFFFF"/>
                </a:solidFill>
              </a:uFill>
              <a:latin typeface="Arial"/>
              <a:ea typeface="DejaVu Sans"/>
            </a:endParaRPr>
          </a:p>
          <a:p>
            <a:pPr marL="459000" indent="-457200">
              <a:buClr>
                <a:srgbClr val="000000"/>
              </a:buClr>
              <a:buFont typeface="Arial" panose="020B0604020202020204" pitchFamily="34" charset="0"/>
              <a:buChar char="•"/>
            </a:pPr>
            <a:r>
              <a:rPr lang="en-US" sz="2800" spc="-1" dirty="0">
                <a:solidFill>
                  <a:srgbClr val="000000"/>
                </a:solidFill>
                <a:uFill>
                  <a:solidFill>
                    <a:srgbClr val="FFFFFF"/>
                  </a:solidFill>
                </a:uFill>
                <a:latin typeface="Arial"/>
                <a:ea typeface="DejaVu Sans"/>
              </a:rPr>
              <a:t>Requirements</a:t>
            </a:r>
            <a:r>
              <a:rPr lang="en-US" spc="-1" dirty="0">
                <a:solidFill>
                  <a:srgbClr val="000000"/>
                </a:solidFill>
                <a:uFill>
                  <a:solidFill>
                    <a:srgbClr val="FFFFFF"/>
                  </a:solidFill>
                </a:uFill>
                <a:latin typeface="Arial"/>
              </a:rPr>
              <a:t>:</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Android </a:t>
            </a:r>
            <a:r>
              <a:rPr lang="en-US" sz="2000" spc="-1" dirty="0">
                <a:solidFill>
                  <a:srgbClr val="000000"/>
                </a:solidFill>
                <a:uFill>
                  <a:solidFill>
                    <a:srgbClr val="FFFFFF"/>
                  </a:solidFill>
                </a:uFill>
                <a:latin typeface="Arial"/>
              </a:rPr>
              <a:t>above 4.0</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GNSS </a:t>
            </a:r>
            <a:r>
              <a:rPr lang="en-US" sz="2000" spc="-1" dirty="0">
                <a:solidFill>
                  <a:srgbClr val="000000"/>
                </a:solidFill>
                <a:uFill>
                  <a:solidFill>
                    <a:srgbClr val="FFFFFF"/>
                  </a:solidFill>
                </a:uFill>
                <a:latin typeface="Arial"/>
              </a:rPr>
              <a:t>connection</a:t>
            </a:r>
          </a:p>
          <a:p>
            <a:pPr marL="744750" lvl="1" indent="-285750">
              <a:lnSpc>
                <a:spcPct val="100000"/>
              </a:lnSpc>
              <a:buClr>
                <a:srgbClr val="000000"/>
              </a:buClr>
              <a:buFont typeface="Arial" panose="020B0604020202020204" pitchFamily="34" charset="0"/>
              <a:buChar char="•"/>
            </a:pPr>
            <a:r>
              <a:rPr lang="en-US" sz="2000" spc="-1" dirty="0">
                <a:solidFill>
                  <a:srgbClr val="000000"/>
                </a:solidFill>
                <a:uFill>
                  <a:solidFill>
                    <a:srgbClr val="FFFFFF"/>
                  </a:solidFill>
                </a:uFill>
                <a:latin typeface="Arial"/>
              </a:rPr>
              <a:t>Access to </a:t>
            </a:r>
            <a:r>
              <a:rPr lang="en-US" sz="2000" spc="-1" dirty="0" err="1" smtClean="0">
                <a:solidFill>
                  <a:srgbClr val="000000"/>
                </a:solidFill>
                <a:uFill>
                  <a:solidFill>
                    <a:srgbClr val="FFFFFF"/>
                  </a:solidFill>
                </a:uFill>
                <a:latin typeface="Arial"/>
              </a:rPr>
              <a:t>WiFi</a:t>
            </a:r>
            <a:endParaRPr lang="en-US" sz="2000" spc="-1" dirty="0">
              <a:solidFill>
                <a:srgbClr val="000000"/>
              </a:solidFill>
              <a:uFill>
                <a:solidFill>
                  <a:srgbClr val="FFFFFF"/>
                </a:solidFill>
              </a:uFill>
              <a:latin typeface="Arial"/>
            </a:endParaRPr>
          </a:p>
          <a:p>
            <a:pPr marL="744750" lvl="1" indent="-285750">
              <a:lnSpc>
                <a:spcPct val="100000"/>
              </a:lnSpc>
              <a:buClr>
                <a:srgbClr val="000000"/>
              </a:buClr>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pic>
        <p:nvPicPr>
          <p:cNvPr id="187" name="Рисунок 3"/>
          <p:cNvPicPr/>
          <p:nvPr/>
        </p:nvPicPr>
        <p:blipFill>
          <a:blip r:embed="rId2"/>
          <a:stretch/>
        </p:blipFill>
        <p:spPr>
          <a:xfrm>
            <a:off x="6559560" y="166680"/>
            <a:ext cx="2413080" cy="5238360"/>
          </a:xfrm>
          <a:prstGeom prst="rect">
            <a:avLst/>
          </a:prstGeom>
          <a:ln>
            <a:noFill/>
          </a:ln>
        </p:spPr>
      </p:pic>
      <p:sp>
        <p:nvSpPr>
          <p:cNvPr id="188" name="CustomShape 3"/>
          <p:cNvSpPr/>
          <p:nvPr/>
        </p:nvSpPr>
        <p:spPr>
          <a:xfrm>
            <a:off x="6559560" y="5514840"/>
            <a:ext cx="258264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GPS_Android installed on an Android SmartPhone</a:t>
            </a:r>
            <a:endParaRPr lang="ru-RU" sz="1800" b="0" strike="noStrike" spc="-1">
              <a:solidFill>
                <a:srgbClr val="000000"/>
              </a:solidFill>
              <a:uFill>
                <a:solidFill>
                  <a:srgbClr val="FFFFFF"/>
                </a:solidFill>
              </a:uFill>
              <a:latin typeface="Arial"/>
            </a:endParaRPr>
          </a:p>
        </p:txBody>
      </p:sp>
      <p:sp>
        <p:nvSpPr>
          <p:cNvPr id="189" name="CustomShape 4"/>
          <p:cNvSpPr/>
          <p:nvPr/>
        </p:nvSpPr>
        <p:spPr>
          <a:xfrm>
            <a:off x="504000" y="2694960"/>
            <a:ext cx="4837680" cy="23182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19296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Рисунок 189"/>
          <p:cNvPicPr/>
          <p:nvPr/>
        </p:nvPicPr>
        <p:blipFill>
          <a:blip r:embed="rId2"/>
          <a:stretch/>
        </p:blipFill>
        <p:spPr>
          <a:xfrm>
            <a:off x="5688000" y="72000"/>
            <a:ext cx="3360240" cy="5974920"/>
          </a:xfrm>
          <a:prstGeom prst="rect">
            <a:avLst/>
          </a:prstGeom>
          <a:ln>
            <a:noFill/>
          </a:ln>
        </p:spPr>
      </p:pic>
      <p:sp>
        <p:nvSpPr>
          <p:cNvPr id="191" name="CustomShape 1"/>
          <p:cNvSpPr/>
          <p:nvPr/>
        </p:nvSpPr>
        <p:spPr>
          <a:xfrm>
            <a:off x="504000" y="936000"/>
            <a:ext cx="4836960" cy="2853040"/>
          </a:xfrm>
          <a:prstGeom prst="rect">
            <a:avLst/>
          </a:prstGeom>
          <a:noFill/>
          <a:ln>
            <a:noFill/>
          </a:ln>
        </p:spPr>
        <p:style>
          <a:lnRef idx="0">
            <a:scrgbClr r="0" g="0" b="0"/>
          </a:lnRef>
          <a:fillRef idx="0">
            <a:scrgbClr r="0" g="0" b="0"/>
          </a:fillRef>
          <a:effectRef idx="0">
            <a:scrgbClr r="0" g="0" b="0"/>
          </a:effectRef>
          <a:fontRef idx="minor"/>
        </p:style>
      </p:sp>
      <p:sp>
        <p:nvSpPr>
          <p:cNvPr id="192" name="CustomShape 2"/>
          <p:cNvSpPr/>
          <p:nvPr/>
        </p:nvSpPr>
        <p:spPr>
          <a:xfrm>
            <a:off x="633960" y="1080000"/>
            <a:ext cx="4837680" cy="25650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r>
              <a:rPr lang="ru-RU" sz="2800" spc="-1" dirty="0" smtClean="0">
                <a:solidFill>
                  <a:srgbClr val="000000"/>
                </a:solidFill>
                <a:uFill>
                  <a:solidFill>
                    <a:srgbClr val="FFFFFF"/>
                  </a:solidFill>
                </a:uFill>
                <a:latin typeface="Arial"/>
                <a:ea typeface="DejaVu Sans"/>
              </a:rPr>
              <a:t>Activities</a:t>
            </a:r>
            <a:r>
              <a:rPr lang="ru-RU" sz="2800" spc="-1" dirty="0">
                <a:solidFill>
                  <a:srgbClr val="000000"/>
                </a:solidFill>
                <a:uFill>
                  <a:solidFill>
                    <a:srgbClr val="FFFFFF"/>
                  </a:solidFill>
                </a:uFill>
                <a:latin typeface="Arial"/>
                <a:ea typeface="DejaVu Sans"/>
              </a:rPr>
              <a:t>:</a:t>
            </a:r>
            <a:endParaRPr lang="en-US" spc="-1" dirty="0">
              <a:solidFill>
                <a:srgbClr val="000000"/>
              </a:solidFill>
              <a:uFill>
                <a:solidFill>
                  <a:srgbClr val="FFFFFF"/>
                </a:solidFill>
              </a:uFill>
              <a:latin typeface="Arial"/>
            </a:endParaRPr>
          </a:p>
          <a:p>
            <a:pPr marL="914400" lvl="1" indent="-457200">
              <a:buFont typeface="Arial" panose="020B0604020202020204" pitchFamily="34" charset="0"/>
              <a:buChar char="•"/>
            </a:pPr>
            <a:r>
              <a:rPr lang="en-US" sz="2000" spc="-1" dirty="0" smtClean="0">
                <a:solidFill>
                  <a:srgbClr val="000000"/>
                </a:solidFill>
                <a:uFill>
                  <a:solidFill>
                    <a:srgbClr val="FFFFFF"/>
                  </a:solidFill>
                </a:uFill>
                <a:latin typeface="Arial"/>
                <a:ea typeface="DejaVu Sans"/>
              </a:rPr>
              <a:t>Sending</a:t>
            </a:r>
            <a:r>
              <a:rPr lang="ru-RU" sz="2000" spc="-1" dirty="0" smtClean="0">
                <a:solidFill>
                  <a:srgbClr val="000000"/>
                </a:solidFill>
                <a:uFill>
                  <a:solidFill>
                    <a:srgbClr val="FFFFFF"/>
                  </a:solidFill>
                </a:uFill>
                <a:latin typeface="Arial"/>
                <a:ea typeface="DejaVu Sans"/>
              </a:rPr>
              <a:t> </a:t>
            </a:r>
            <a:r>
              <a:rPr lang="en-US" sz="2000" spc="-1" dirty="0" smtClean="0">
                <a:solidFill>
                  <a:srgbClr val="000000"/>
                </a:solidFill>
                <a:uFill>
                  <a:solidFill>
                    <a:srgbClr val="FFFFFF"/>
                  </a:solidFill>
                </a:uFill>
                <a:latin typeface="Arial"/>
                <a:ea typeface="DejaVu Sans"/>
              </a:rPr>
              <a:t>measurement</a:t>
            </a:r>
            <a:r>
              <a:rPr lang="ru-RU" sz="2000" spc="-1" dirty="0" smtClean="0">
                <a:solidFill>
                  <a:srgbClr val="000000"/>
                </a:solidFill>
                <a:uFill>
                  <a:solidFill>
                    <a:srgbClr val="FFFFFF"/>
                  </a:solidFill>
                </a:uFill>
                <a:latin typeface="Arial"/>
                <a:ea typeface="DejaVu Sans"/>
              </a:rPr>
              <a:t> </a:t>
            </a:r>
            <a:r>
              <a:rPr lang="en-US" sz="2000" spc="-1" dirty="0" smtClean="0">
                <a:solidFill>
                  <a:srgbClr val="000000"/>
                </a:solidFill>
                <a:uFill>
                  <a:solidFill>
                    <a:srgbClr val="FFFFFF"/>
                  </a:solidFill>
                </a:uFill>
                <a:latin typeface="Arial"/>
                <a:ea typeface="DejaVu Sans"/>
              </a:rPr>
              <a:t>results </a:t>
            </a:r>
            <a:r>
              <a:rPr lang="ru-RU" sz="2000" spc="-1" dirty="0" err="1" smtClean="0">
                <a:solidFill>
                  <a:srgbClr val="000000"/>
                </a:solidFill>
                <a:uFill>
                  <a:solidFill>
                    <a:srgbClr val="FFFFFF"/>
                  </a:solidFill>
                </a:uFill>
                <a:latin typeface="Arial"/>
                <a:ea typeface="DejaVu Sans"/>
              </a:rPr>
              <a:t>to</a:t>
            </a:r>
            <a:r>
              <a:rPr lang="ru-RU" sz="2000" spc="-1" dirty="0" smtClean="0">
                <a:solidFill>
                  <a:srgbClr val="000000"/>
                </a:solidFill>
                <a:uFill>
                  <a:solidFill>
                    <a:srgbClr val="FFFFFF"/>
                  </a:solidFill>
                </a:uFill>
                <a:latin typeface="Arial"/>
                <a:ea typeface="DejaVu Sans"/>
              </a:rPr>
              <a:t> </a:t>
            </a:r>
            <a:r>
              <a:rPr lang="en-US" sz="2000" spc="-1" dirty="0" smtClean="0">
                <a:solidFill>
                  <a:srgbClr val="000000"/>
                </a:solidFill>
                <a:uFill>
                  <a:solidFill>
                    <a:srgbClr val="FFFFFF"/>
                  </a:solidFill>
                </a:uFill>
                <a:latin typeface="Arial"/>
                <a:ea typeface="DejaVu Sans"/>
              </a:rPr>
              <a:t>the specified</a:t>
            </a:r>
            <a:r>
              <a:rPr lang="ru-RU" sz="2000" spc="-1" dirty="0" smtClean="0">
                <a:solidFill>
                  <a:srgbClr val="000000"/>
                </a:solidFill>
                <a:uFill>
                  <a:solidFill>
                    <a:srgbClr val="FFFFFF"/>
                  </a:solidFill>
                </a:uFill>
                <a:latin typeface="Arial"/>
                <a:ea typeface="DejaVu Sans"/>
              </a:rPr>
              <a:t> </a:t>
            </a:r>
            <a:r>
              <a:rPr lang="en-US" sz="2000" spc="-1" dirty="0" smtClean="0">
                <a:solidFill>
                  <a:srgbClr val="000000"/>
                </a:solidFill>
                <a:uFill>
                  <a:solidFill>
                    <a:srgbClr val="FFFFFF"/>
                  </a:solidFill>
                </a:uFill>
                <a:latin typeface="Arial"/>
                <a:ea typeface="DejaVu Sans"/>
              </a:rPr>
              <a:t>server IP address </a:t>
            </a:r>
            <a:endParaRPr lang="en-US" sz="2000" spc="-1" dirty="0">
              <a:solidFill>
                <a:srgbClr val="000000"/>
              </a:solidFill>
              <a:uFill>
                <a:solidFill>
                  <a:srgbClr val="FFFFFF"/>
                </a:solidFill>
              </a:uFill>
              <a:latin typeface="Arial"/>
              <a:ea typeface="DejaVu Sans"/>
            </a:endParaRPr>
          </a:p>
          <a:p>
            <a:pPr marL="914400" lvl="1" indent="-457200">
              <a:buFont typeface="Arial" panose="020B0604020202020204" pitchFamily="34" charset="0"/>
              <a:buChar char="•"/>
            </a:pPr>
            <a:r>
              <a:rPr lang="en-US" sz="2000" spc="-1" dirty="0" smtClean="0">
                <a:solidFill>
                  <a:srgbClr val="000000"/>
                </a:solidFill>
                <a:uFill>
                  <a:solidFill>
                    <a:srgbClr val="FFFFFF"/>
                  </a:solidFill>
                </a:uFill>
                <a:latin typeface="Arial"/>
                <a:ea typeface="DejaVu Sans"/>
              </a:rPr>
              <a:t>Measure link quality periodically with the given timeout.</a:t>
            </a:r>
            <a:endParaRPr lang="ru-RU" spc="-1" dirty="0">
              <a:solidFill>
                <a:srgbClr val="000000"/>
              </a:solidFill>
              <a:uFill>
                <a:solidFill>
                  <a:srgbClr val="FFFFFF"/>
                </a:solidFill>
              </a:uFill>
              <a:latin typeface="Arial"/>
            </a:endParaRPr>
          </a:p>
          <a:p>
            <a:pPr marL="285750" indent="-285750">
              <a:lnSpc>
                <a:spcPct val="100000"/>
              </a:lnSpc>
              <a:buFontTx/>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0563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ICS">
      <a:dk1>
        <a:srgbClr val="000000"/>
      </a:dk1>
      <a:lt1>
        <a:srgbClr val="FFFFFF"/>
      </a:lt1>
      <a:dk2>
        <a:srgbClr val="FFFFFF"/>
      </a:dk2>
      <a:lt2>
        <a:srgbClr val="003359"/>
      </a:lt2>
      <a:accent1>
        <a:srgbClr val="FF7900"/>
      </a:accent1>
      <a:accent2>
        <a:srgbClr val="FFC000"/>
      </a:accent2>
      <a:accent3>
        <a:srgbClr val="FFBC7F"/>
      </a:accent3>
      <a:accent4>
        <a:srgbClr val="9E6422"/>
      </a:accent4>
      <a:accent5>
        <a:srgbClr val="B4DCDC"/>
      </a:accent5>
      <a:accent6>
        <a:srgbClr val="00747A"/>
      </a:accent6>
      <a:hlink>
        <a:srgbClr val="00747A"/>
      </a:hlink>
      <a:folHlink>
        <a:srgbClr val="78B6A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TotalTime>
  <Words>1511</Words>
  <Application>Microsoft Office PowerPoint</Application>
  <PresentationFormat>Экран (4:3)</PresentationFormat>
  <Paragraphs>354</Paragraphs>
  <Slides>47</Slides>
  <Notes>26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47</vt:i4>
      </vt:variant>
    </vt:vector>
  </HeadingPairs>
  <TitlesOfParts>
    <vt:vector size="52" baseType="lpstr">
      <vt:lpstr>ＭＳ Ｐゴシック</vt:lpstr>
      <vt:lpstr>Arial</vt:lpstr>
      <vt:lpstr>Calibri</vt:lpstr>
      <vt:lpstr>DejaVu Sans</vt:lpstr>
      <vt:lpstr>Larissa</vt:lpstr>
      <vt:lpstr>Performance analysis framework for base station placement using IEEE 802.11</vt:lpstr>
      <vt:lpstr>Problem Description</vt:lpstr>
      <vt:lpstr>Презентация PowerPoint</vt:lpstr>
      <vt:lpstr>Презентация PowerPoint</vt:lpstr>
      <vt:lpstr>Architecture Description</vt:lpstr>
      <vt:lpstr>Презентация PowerPoint</vt:lpstr>
      <vt:lpstr>Презентация PowerPoint</vt:lpstr>
      <vt:lpstr>Презентация PowerPoint</vt:lpstr>
      <vt:lpstr>Презентация PowerPoint</vt:lpstr>
      <vt:lpstr>Презентация PowerPoint</vt:lpstr>
      <vt:lpstr>GPS_Frontend</vt:lpstr>
      <vt:lpstr>Technologies for GPS_Frontend</vt:lpstr>
      <vt:lpstr>GPS_Frontend-Visualization</vt:lpstr>
      <vt:lpstr>GPS_Frontend-Estimation</vt:lpstr>
      <vt:lpstr>GPS_Tracker</vt:lpstr>
      <vt:lpstr>GPS_Tracker Subsystems</vt:lpstr>
      <vt:lpstr>Master-Worker Interaction Diagram</vt:lpstr>
      <vt:lpstr>System Component Deployment</vt:lpstr>
      <vt:lpstr>Experiment Description</vt:lpstr>
      <vt:lpstr>Experiment Description</vt:lpstr>
      <vt:lpstr>Network Diagram of Experiment</vt:lpstr>
      <vt:lpstr>Sub-Optimal Case</vt:lpstr>
      <vt:lpstr>Uniform Case</vt:lpstr>
      <vt:lpstr>Near-Uniform Case</vt:lpstr>
      <vt:lpstr>Experiment 1</vt:lpstr>
      <vt:lpstr>Experiment 2</vt:lpstr>
      <vt:lpstr>Experiment 3</vt:lpstr>
      <vt:lpstr>Презентация PowerPoint</vt:lpstr>
      <vt:lpstr>Презентация PowerPoint</vt:lpstr>
      <vt:lpstr>Презентация PowerPoint</vt:lpstr>
      <vt:lpstr>Experiment 4</vt:lpstr>
      <vt:lpstr>Signal Quality for Sub-Optimal Case</vt:lpstr>
      <vt:lpstr>Signal Quality for Uniform Case</vt:lpstr>
      <vt:lpstr>Signal Quality for Near-Optimal Case</vt:lpstr>
      <vt:lpstr>Optimized positions for UAV-BS</vt:lpstr>
      <vt:lpstr>Final result</vt:lpstr>
      <vt:lpstr>Overview</vt:lpstr>
      <vt:lpstr>Questions?</vt:lpstr>
      <vt:lpstr>References</vt:lpstr>
      <vt:lpstr>GPS_Android Class Diagram</vt:lpstr>
      <vt:lpstr>Appendix: UI And Backend Interaction</vt:lpstr>
      <vt:lpstr>Презентация PowerPoint</vt:lpstr>
      <vt:lpstr>Appendix. Resolved problems</vt:lpstr>
      <vt:lpstr>Appendix. Experiment 1/4</vt:lpstr>
      <vt:lpstr>Appendix. Experiment 2/4</vt:lpstr>
      <vt:lpstr>Appendix. Experiment 3/4</vt:lpstr>
      <vt:lpstr>Appendix. Experiment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Integrated Communication Systems Group</dc:creator>
  <cp:lastModifiedBy>Кукарцев Кирилл Сергеевич</cp:lastModifiedBy>
  <cp:revision>188</cp:revision>
  <dcterms:created xsi:type="dcterms:W3CDTF">2010-10-05T15:15:43Z</dcterms:created>
  <dcterms:modified xsi:type="dcterms:W3CDTF">2020-03-19T12:57:25Z</dcterms:modified>
</cp:coreProperties>
</file>